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0" r:id="rId5"/>
    <p:sldMasterId id="2147483722" r:id="rId6"/>
    <p:sldMasterId id="2147483735" r:id="rId7"/>
    <p:sldMasterId id="2147483747" r:id="rId8"/>
    <p:sldMasterId id="2147483759" r:id="rId9"/>
    <p:sldMasterId id="2147483771" r:id="rId10"/>
    <p:sldMasterId id="2147483783" r:id="rId11"/>
    <p:sldMasterId id="2147483795" r:id="rId12"/>
    <p:sldMasterId id="2147483811" r:id="rId13"/>
    <p:sldMasterId id="2147483823" r:id="rId14"/>
    <p:sldMasterId id="2147483835" r:id="rId15"/>
  </p:sldMasterIdLst>
  <p:notesMasterIdLst>
    <p:notesMasterId r:id="rId38"/>
  </p:notesMasterIdLst>
  <p:sldIdLst>
    <p:sldId id="257" r:id="rId16"/>
    <p:sldId id="258" r:id="rId17"/>
    <p:sldId id="259" r:id="rId18"/>
    <p:sldId id="279" r:id="rId19"/>
    <p:sldId id="274" r:id="rId20"/>
    <p:sldId id="276" r:id="rId21"/>
    <p:sldId id="277" r:id="rId22"/>
    <p:sldId id="278" r:id="rId23"/>
    <p:sldId id="260" r:id="rId24"/>
    <p:sldId id="261" r:id="rId25"/>
    <p:sldId id="263" r:id="rId26"/>
    <p:sldId id="264" r:id="rId27"/>
    <p:sldId id="265" r:id="rId28"/>
    <p:sldId id="266" r:id="rId29"/>
    <p:sldId id="268" r:id="rId30"/>
    <p:sldId id="267" r:id="rId31"/>
    <p:sldId id="269" r:id="rId32"/>
    <p:sldId id="270" r:id="rId33"/>
    <p:sldId id="271" r:id="rId34"/>
    <p:sldId id="273" r:id="rId35"/>
    <p:sldId id="272" r:id="rId36"/>
    <p:sldId id="28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 smtClean="0">
                <a:solidFill>
                  <a:srgbClr val="002060"/>
                </a:solidFill>
              </a:rPr>
              <a:t>Временная нетрудоспособность</a:t>
            </a:r>
            <a:endParaRPr lang="ru-RU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82410428973052E-2"/>
          <c:y val="0.18447013639311394"/>
          <c:w val="0.9342351791420539"/>
          <c:h val="0.725082548967427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2 в Microsoft PowerPoint]Лист3'!$A$3</c:f>
              <c:strCache>
                <c:ptCount val="1"/>
                <c:pt idx="0">
                  <c:v>В/Н</c:v>
                </c:pt>
              </c:strCache>
            </c:strRef>
          </c:tx>
          <c:spPr>
            <a:solidFill>
              <a:srgbClr val="ED7D3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4472C4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AD47"/>
              </a:solidFill>
            </c:spPr>
          </c:dPt>
          <c:dLbls>
            <c:dLbl>
              <c:idx val="0"/>
              <c:layout>
                <c:manualLayout>
                  <c:x val="2.9893100389975502E-3"/>
                  <c:y val="-2.4609668693142621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 </a:t>
                    </a:r>
                    <a:r>
                      <a:rPr lang="en-US" sz="1100" b="1" dirty="0" smtClean="0"/>
                      <a:t>5</a:t>
                    </a:r>
                    <a:r>
                      <a:rPr lang="ru-RU" sz="1100" b="1" dirty="0" smtClean="0"/>
                      <a:t> </a:t>
                    </a:r>
                    <a:r>
                      <a:rPr lang="en-US" sz="1100" b="1" dirty="0" smtClean="0"/>
                      <a:t>444</a:t>
                    </a:r>
                    <a:r>
                      <a:rPr lang="ru-RU" sz="1100" b="1" dirty="0" smtClean="0"/>
                      <a:t> </a:t>
                    </a:r>
                    <a:r>
                      <a:rPr lang="en-US" sz="1100" b="1" dirty="0" smtClean="0"/>
                      <a:t>983,7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25170272982851E-2"/>
                  <c:y val="-3.691450303971393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/>
                      <a:t>5</a:t>
                    </a:r>
                    <a:r>
                      <a:rPr lang="ru-RU" sz="1100" b="1" dirty="0" smtClean="0"/>
                      <a:t> </a:t>
                    </a:r>
                    <a:r>
                      <a:rPr lang="en-US" sz="1100" b="1" dirty="0" smtClean="0"/>
                      <a:t>524</a:t>
                    </a:r>
                    <a:r>
                      <a:rPr lang="ru-RU" sz="1100" b="1" dirty="0" smtClean="0"/>
                      <a:t> </a:t>
                    </a:r>
                    <a:r>
                      <a:rPr lang="en-US" sz="1100" b="1" dirty="0" smtClean="0"/>
                      <a:t>548,52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462332810478797E-2"/>
                  <c:y val="-2.765519593430187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/>
                      <a:t>4</a:t>
                    </a:r>
                    <a:r>
                      <a:rPr lang="ru-RU" sz="1100" b="1" dirty="0" smtClean="0"/>
                      <a:t> </a:t>
                    </a:r>
                    <a:r>
                      <a:rPr lang="en-US" sz="1100" b="1" dirty="0" smtClean="0"/>
                      <a:t>941</a:t>
                    </a:r>
                    <a:r>
                      <a:rPr lang="ru-RU" sz="1100" b="1" dirty="0" smtClean="0"/>
                      <a:t> </a:t>
                    </a:r>
                    <a:r>
                      <a:rPr lang="en-US" sz="1100" b="1" dirty="0" smtClean="0"/>
                      <a:t>583,35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2 в Microsoft PowerPoint]Лист3'!$B$2:$D$2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'[Диаграмма 2 в Microsoft PowerPoint]Лист3'!$B$3:$D$3</c:f>
              <c:numCache>
                <c:formatCode>General</c:formatCode>
                <c:ptCount val="3"/>
                <c:pt idx="0">
                  <c:v>5444983.7000000002</c:v>
                </c:pt>
                <c:pt idx="1">
                  <c:v>5524548.5199999996</c:v>
                </c:pt>
                <c:pt idx="2">
                  <c:v>4941583.3499999996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630016"/>
        <c:axId val="240648192"/>
        <c:axId val="0"/>
      </c:bar3DChart>
      <c:catAx>
        <c:axId val="24063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40648192"/>
        <c:crosses val="autoZero"/>
        <c:auto val="1"/>
        <c:lblAlgn val="ctr"/>
        <c:lblOffset val="100"/>
        <c:noMultiLvlLbl val="0"/>
      </c:catAx>
      <c:valAx>
        <c:axId val="240648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06300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solidFill>
                <a:srgbClr val="1B037F"/>
              </a:solidFill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720178807152288E-2"/>
          <c:y val="0.20821777486147564"/>
          <c:w val="0.93451300552022076"/>
          <c:h val="0.689691236512102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2 в Microsoft PowerPoint]Лист3'!$A$16</c:f>
              <c:strCache>
                <c:ptCount val="1"/>
                <c:pt idx="0">
                  <c:v>В/Н по проф.заб.</c:v>
                </c:pt>
              </c:strCache>
            </c:strRef>
          </c:tx>
          <c:spPr>
            <a:solidFill>
              <a:srgbClr val="004ADE"/>
            </a:solidFill>
          </c:spPr>
          <c:invertIfNegative val="0"/>
          <c:dLbls>
            <c:dLbl>
              <c:idx val="0"/>
              <c:layout>
                <c:manualLayout>
                  <c:x val="1.1906726269050762E-2"/>
                  <c:y val="-4.629629629629629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57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654,59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73541941677612E-2"/>
                  <c:y val="-4.629629629629629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64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219,87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440357614304575E-2"/>
                  <c:y val="-3.240740740740740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52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910,84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2 в Microsoft PowerPoint]Лист3'!$B$15:$D$15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'[Диаграмма 2 в Microsoft PowerPoint]Лист3'!$B$16:$D$16</c:f>
              <c:numCache>
                <c:formatCode>General</c:formatCode>
                <c:ptCount val="3"/>
                <c:pt idx="0">
                  <c:v>57654.59</c:v>
                </c:pt>
                <c:pt idx="1">
                  <c:v>64219.87</c:v>
                </c:pt>
                <c:pt idx="2">
                  <c:v>52910.84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661248"/>
        <c:axId val="240662784"/>
        <c:axId val="0"/>
      </c:bar3DChart>
      <c:catAx>
        <c:axId val="24066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240662784"/>
        <c:crosses val="autoZero"/>
        <c:auto val="1"/>
        <c:lblAlgn val="ctr"/>
        <c:lblOffset val="100"/>
        <c:noMultiLvlLbl val="0"/>
      </c:catAx>
      <c:valAx>
        <c:axId val="24066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0661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2 в Microsoft PowerPoint]Лист1'!$B$1:$B$2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B9BD5"/>
            </a:solidFill>
          </c:spPr>
          <c:invertIfNegative val="0"/>
          <c:dLbls>
            <c:dLbl>
              <c:idx val="0"/>
              <c:layout>
                <c:manualLayout>
                  <c:x val="-5.4735297610610315E-2"/>
                  <c:y val="0.112876347072547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452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566,81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1633994690245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697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990,45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245099203536772E-2"/>
                  <c:y val="-3.52738584601710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675,6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PowerPoint]Лист1'!$A$3:$A$5</c:f>
              <c:strCache>
                <c:ptCount val="3"/>
                <c:pt idx="0">
                  <c:v>БиР</c:v>
                </c:pt>
                <c:pt idx="1">
                  <c:v>Отпуск по уходу до 1,5 лет</c:v>
                </c:pt>
                <c:pt idx="2">
                  <c:v>ЕДВ при рождении</c:v>
                </c:pt>
              </c:strCache>
            </c:strRef>
          </c:cat>
          <c:val>
            <c:numRef>
              <c:f>'[Диаграмма 2 в Microsoft PowerPoint]Лист1'!$B$3:$B$5</c:f>
              <c:numCache>
                <c:formatCode>General</c:formatCode>
                <c:ptCount val="3"/>
                <c:pt idx="0">
                  <c:v>1452566.81</c:v>
                </c:pt>
                <c:pt idx="1">
                  <c:v>1697990.45</c:v>
                </c:pt>
                <c:pt idx="2">
                  <c:v>211675.6</c:v>
                </c:pt>
              </c:numCache>
            </c:numRef>
          </c:val>
        </c:ser>
        <c:ser>
          <c:idx val="1"/>
          <c:order val="1"/>
          <c:tx>
            <c:strRef>
              <c:f>'[Диаграмма 2 в Microsoft PowerPoint]Лист1'!$C$1:$C$2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0408498672561284E-3"/>
                  <c:y val="-7.054771692034218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426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351,46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816997345122569E-3"/>
                  <c:y val="-1.76369292300855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259,35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225496017683858E-3"/>
                  <c:y val="-3.8801244306188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229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814,13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PowerPoint]Лист1'!$A$3:$A$5</c:f>
              <c:strCache>
                <c:ptCount val="3"/>
                <c:pt idx="0">
                  <c:v>БиР</c:v>
                </c:pt>
                <c:pt idx="1">
                  <c:v>Отпуск по уходу до 1,5 лет</c:v>
                </c:pt>
                <c:pt idx="2">
                  <c:v>ЕДВ при рождении</c:v>
                </c:pt>
              </c:strCache>
            </c:strRef>
          </c:cat>
          <c:val>
            <c:numRef>
              <c:f>'[Диаграмма 2 в Microsoft PowerPoint]Лист1'!$C$3:$C$5</c:f>
              <c:numCache>
                <c:formatCode>General</c:formatCode>
                <c:ptCount val="3"/>
                <c:pt idx="0">
                  <c:v>1426351.46</c:v>
                </c:pt>
                <c:pt idx="1">
                  <c:v>1883259.35</c:v>
                </c:pt>
                <c:pt idx="2">
                  <c:v>229814.13</c:v>
                </c:pt>
              </c:numCache>
            </c:numRef>
          </c:val>
        </c:ser>
        <c:ser>
          <c:idx val="2"/>
          <c:order val="2"/>
          <c:tx>
            <c:strRef>
              <c:f>'[Диаграмма 2 в Microsoft PowerPoint]Лист1'!$D$1:$D$2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490198407073543E-2"/>
                  <c:y val="0.1446228196867014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483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551,03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338889548670838"/>
                  <c:y val="0.119931118764581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746,86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102946415915479E-2"/>
                  <c:y val="1.76369292300855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230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119,57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PowerPoint]Лист1'!$A$3:$A$5</c:f>
              <c:strCache>
                <c:ptCount val="3"/>
                <c:pt idx="0">
                  <c:v>БиР</c:v>
                </c:pt>
                <c:pt idx="1">
                  <c:v>Отпуск по уходу до 1,5 лет</c:v>
                </c:pt>
                <c:pt idx="2">
                  <c:v>ЕДВ при рождении</c:v>
                </c:pt>
              </c:strCache>
            </c:strRef>
          </c:cat>
          <c:val>
            <c:numRef>
              <c:f>'[Диаграмма 2 в Microsoft PowerPoint]Лист1'!$D$3:$D$5</c:f>
              <c:numCache>
                <c:formatCode>General</c:formatCode>
                <c:ptCount val="3"/>
                <c:pt idx="0">
                  <c:v>1483551.03</c:v>
                </c:pt>
                <c:pt idx="1">
                  <c:v>1885746.86</c:v>
                </c:pt>
                <c:pt idx="2">
                  <c:v>230119.57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800128"/>
        <c:axId val="240801664"/>
        <c:axId val="0"/>
      </c:bar3DChart>
      <c:catAx>
        <c:axId val="240800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240801664"/>
        <c:crosses val="autoZero"/>
        <c:auto val="1"/>
        <c:lblAlgn val="ctr"/>
        <c:lblOffset val="100"/>
        <c:noMultiLvlLbl val="0"/>
      </c:catAx>
      <c:valAx>
        <c:axId val="24080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08001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49328505982996E-2"/>
          <c:y val="5.0925925925925923E-2"/>
          <c:w val="0.92391912881139571"/>
          <c:h val="0.721599227179935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3 в Microsoft PowerPoint]Лист1'!$A$13</c:f>
              <c:strCache>
                <c:ptCount val="1"/>
                <c:pt idx="0">
                  <c:v>Отпуск по уходу до 1,5 лет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2.7665771341310659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3 в Microsoft PowerPoint]Лист1'!$B$12:$D$12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'[Диаграмма 3 в Microsoft PowerPoint]Лист1'!$B$13:$D$13</c:f>
              <c:numCache>
                <c:formatCode>General</c:formatCode>
                <c:ptCount val="3"/>
                <c:pt idx="0">
                  <c:v>109435</c:v>
                </c:pt>
                <c:pt idx="1">
                  <c:v>113212</c:v>
                </c:pt>
                <c:pt idx="2">
                  <c:v>105531</c:v>
                </c:pt>
              </c:numCache>
            </c:numRef>
          </c:val>
        </c:ser>
        <c:ser>
          <c:idx val="1"/>
          <c:order val="1"/>
          <c:tx>
            <c:strRef>
              <c:f>'[Диаграмма 3 в Microsoft PowerPoint]Лист1'!$A$14</c:f>
              <c:strCache>
                <c:ptCount val="1"/>
                <c:pt idx="0">
                  <c:v>БиР</c:v>
                </c:pt>
              </c:strCache>
            </c:strRef>
          </c:tx>
          <c:spPr>
            <a:solidFill>
              <a:srgbClr val="70AD47"/>
            </a:solidFill>
          </c:spPr>
          <c:invertIfNegative val="0"/>
          <c:dLbls>
            <c:dLbl>
              <c:idx val="0"/>
              <c:layout>
                <c:manualLayout>
                  <c:x val="3.804043559430216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65771341310597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207549923646828E-2"/>
                  <c:y val="-6.018518518518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3 в Microsoft PowerPoint]Лист1'!$B$12:$D$12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'[Диаграмма 3 в Microsoft PowerPoint]Лист1'!$B$14:$D$14</c:f>
              <c:numCache>
                <c:formatCode>General</c:formatCode>
                <c:ptCount val="3"/>
                <c:pt idx="0">
                  <c:v>10379</c:v>
                </c:pt>
                <c:pt idx="1">
                  <c:v>9538</c:v>
                </c:pt>
                <c:pt idx="2">
                  <c:v>9200</c:v>
                </c:pt>
              </c:numCache>
            </c:numRef>
          </c:val>
        </c:ser>
        <c:ser>
          <c:idx val="2"/>
          <c:order val="2"/>
          <c:tx>
            <c:strRef>
              <c:f>'[Диаграмма 3 в Microsoft PowerPoint]Лист1'!$A$15</c:f>
              <c:strCache>
                <c:ptCount val="1"/>
                <c:pt idx="0">
                  <c:v>ЕДВ при рождении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1123992758974494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956878429629824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498657011965992E-2"/>
                  <c:y val="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3 в Microsoft PowerPoint]Лист1'!$B$12:$D$12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'[Диаграмма 3 в Microsoft PowerPoint]Лист1'!$B$15:$D$15</c:f>
              <c:numCache>
                <c:formatCode>General</c:formatCode>
                <c:ptCount val="3"/>
                <c:pt idx="0">
                  <c:v>8131</c:v>
                </c:pt>
                <c:pt idx="1">
                  <c:v>8420</c:v>
                </c:pt>
                <c:pt idx="2">
                  <c:v>7840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850432"/>
        <c:axId val="240851968"/>
        <c:axId val="0"/>
      </c:bar3DChart>
      <c:catAx>
        <c:axId val="24085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240851968"/>
        <c:crosses val="autoZero"/>
        <c:auto val="1"/>
        <c:lblAlgn val="ctr"/>
        <c:lblOffset val="100"/>
        <c:noMultiLvlLbl val="0"/>
      </c:catAx>
      <c:valAx>
        <c:axId val="240851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0850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PowerPoint]Лист2'!$A$15</c:f>
              <c:strCache>
                <c:ptCount val="1"/>
                <c:pt idx="0">
                  <c:v>4 доп.дня</c:v>
                </c:pt>
              </c:strCache>
            </c:strRef>
          </c:tx>
          <c:spPr>
            <a:solidFill>
              <a:srgbClr val="ED7D31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PowerPoint]Лист2'!$B$14:$D$14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'[Диаграмма в Microsoft PowerPoint]Лист2'!$B$15:$D$15</c:f>
              <c:numCache>
                <c:formatCode>General</c:formatCode>
                <c:ptCount val="3"/>
                <c:pt idx="0">
                  <c:v>1612</c:v>
                </c:pt>
                <c:pt idx="1">
                  <c:v>2028</c:v>
                </c:pt>
                <c:pt idx="2">
                  <c:v>2191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PowerPoint]Лист2'!$A$16</c:f>
              <c:strCache>
                <c:ptCount val="1"/>
                <c:pt idx="0">
                  <c:v>Оплата отпуск к месту лечен.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PowerPoint]Лист2'!$B$14:$D$14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'[Диаграмма в Microsoft PowerPoint]Лист2'!$B$16:$D$16</c:f>
              <c:numCache>
                <c:formatCode>General</c:formatCode>
                <c:ptCount val="3"/>
                <c:pt idx="0">
                  <c:v>31</c:v>
                </c:pt>
                <c:pt idx="1">
                  <c:v>45</c:v>
                </c:pt>
                <c:pt idx="2">
                  <c:v>52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PowerPoint]Лист2'!$A$17</c:f>
              <c:strCache>
                <c:ptCount val="1"/>
                <c:pt idx="0">
                  <c:v>Погребение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PowerPoint]Лист2'!$B$14:$D$14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'[Диаграмма в Microsoft PowerPoint]Лист2'!$B$17:$D$17</c:f>
              <c:numCache>
                <c:formatCode>General</c:formatCode>
                <c:ptCount val="3"/>
                <c:pt idx="0">
                  <c:v>307</c:v>
                </c:pt>
                <c:pt idx="1">
                  <c:v>395</c:v>
                </c:pt>
                <c:pt idx="2">
                  <c:v>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194880"/>
        <c:axId val="241196416"/>
      </c:barChart>
      <c:catAx>
        <c:axId val="24119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241196416"/>
        <c:crosses val="autoZero"/>
        <c:auto val="1"/>
        <c:lblAlgn val="ctr"/>
        <c:lblOffset val="100"/>
        <c:noMultiLvlLbl val="0"/>
      </c:catAx>
      <c:valAx>
        <c:axId val="241196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11948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000000000000001E-2"/>
          <c:y val="7.8703703703703706E-2"/>
          <c:w val="0.93888888888888888"/>
          <c:h val="0.721599227179935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2 в Microsoft PowerPoint]Лист3'!$A$10</c:f>
              <c:strCache>
                <c:ptCount val="1"/>
                <c:pt idx="0">
                  <c:v>4 доп.дня</c:v>
                </c:pt>
              </c:strCache>
            </c:strRef>
          </c:tx>
          <c:spPr>
            <a:solidFill>
              <a:srgbClr val="ED7D3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076,61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500,48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242,35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2 в Microsoft PowerPoint]Лист3'!$B$9:$D$9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'[Диаграмма 2 в Microsoft PowerPoint]Лист3'!$B$10:$D$10</c:f>
              <c:numCache>
                <c:formatCode>General</c:formatCode>
                <c:ptCount val="3"/>
                <c:pt idx="0">
                  <c:v>24076.61</c:v>
                </c:pt>
                <c:pt idx="1">
                  <c:v>40500.480000000003</c:v>
                </c:pt>
                <c:pt idx="2">
                  <c:v>45242.35</c:v>
                </c:pt>
              </c:numCache>
            </c:numRef>
          </c:val>
        </c:ser>
        <c:ser>
          <c:idx val="1"/>
          <c:order val="1"/>
          <c:tx>
            <c:strRef>
              <c:f>'[Диаграмма 2 в Microsoft PowerPoint]Лист3'!$A$11</c:f>
              <c:strCache>
                <c:ptCount val="1"/>
                <c:pt idx="0">
                  <c:v>Оплата отпуск к месту лечен.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919430189393229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7935559439904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254087092065304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2 в Microsoft PowerPoint]Лист3'!$B$9:$D$9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'[Диаграмма 2 в Microsoft PowerPoint]Лист3'!$B$11:$D$11</c:f>
              <c:numCache>
                <c:formatCode>General</c:formatCode>
                <c:ptCount val="3"/>
                <c:pt idx="0">
                  <c:v>2256.42</c:v>
                </c:pt>
                <c:pt idx="1">
                  <c:v>2854.36</c:v>
                </c:pt>
                <c:pt idx="2">
                  <c:v>4109.38</c:v>
                </c:pt>
              </c:numCache>
            </c:numRef>
          </c:val>
        </c:ser>
        <c:ser>
          <c:idx val="2"/>
          <c:order val="2"/>
          <c:tx>
            <c:strRef>
              <c:f>'[Диаграмма 2 в Microsoft PowerPoint]Лист3'!$A$12</c:f>
              <c:strCache>
                <c:ptCount val="1"/>
                <c:pt idx="0">
                  <c:v>Погребение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239140792532047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209248193465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3736574883314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2 в Microsoft PowerPoint]Лист3'!$B$9:$D$9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'[Диаграмма 2 в Microsoft PowerPoint]Лист3'!$B$12:$D$12</c:f>
              <c:numCache>
                <c:formatCode>General</c:formatCode>
                <c:ptCount val="3"/>
                <c:pt idx="0">
                  <c:v>3424.61</c:v>
                </c:pt>
                <c:pt idx="1">
                  <c:v>4784.13</c:v>
                </c:pt>
                <c:pt idx="2">
                  <c:v>4516.75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912640"/>
        <c:axId val="241188864"/>
        <c:axId val="0"/>
      </c:bar3DChart>
      <c:catAx>
        <c:axId val="24091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241188864"/>
        <c:crosses val="autoZero"/>
        <c:auto val="1"/>
        <c:lblAlgn val="ctr"/>
        <c:lblOffset val="100"/>
        <c:noMultiLvlLbl val="0"/>
      </c:catAx>
      <c:valAx>
        <c:axId val="241188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09126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ECD1C-D4C8-44F0-9BDB-BB31B523C22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426527E9-D06D-459B-9B59-F81C6FAFB1C6}">
      <dgm:prSet phldrT="[Текст]"/>
      <dgm:spPr>
        <a:xfrm>
          <a:off x="203296" y="688667"/>
          <a:ext cx="2064955" cy="1332000"/>
        </a:xfrm>
        <a:noFill/>
        <a:ln>
          <a:noFill/>
        </a:ln>
        <a:effectLst/>
      </dgm:spPr>
      <dgm:t>
        <a:bodyPr/>
        <a:lstStyle/>
        <a:p>
          <a:r>
            <a:rPr lang="ru-RU" b="1" dirty="0" smtClean="0">
              <a:solidFill>
                <a:srgbClr val="4F81BD">
                  <a:lumMod val="75000"/>
                </a:srgbClr>
              </a:solidFill>
              <a:latin typeface="Calibri"/>
              <a:ea typeface="+mn-ea"/>
              <a:cs typeface="+mn-cs"/>
            </a:rPr>
            <a:t>236-ФЗ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D2FC1EA-E7D7-492B-994C-4275D2A10DC5}" type="parTrans" cxnId="{AB9D75FF-FBC7-44DB-9180-6D05C2222ABD}">
      <dgm:prSet/>
      <dgm:spPr/>
      <dgm:t>
        <a:bodyPr/>
        <a:lstStyle/>
        <a:p>
          <a:endParaRPr lang="ru-RU"/>
        </a:p>
      </dgm:t>
    </dgm:pt>
    <dgm:pt modelId="{6EFB0267-C31E-410C-9114-3042F4154305}" type="sibTrans" cxnId="{AB9D75FF-FBC7-44DB-9180-6D05C2222ABD}">
      <dgm:prSet/>
      <dgm:spPr/>
      <dgm:t>
        <a:bodyPr/>
        <a:lstStyle/>
        <a:p>
          <a:endParaRPr lang="ru-RU"/>
        </a:p>
      </dgm:t>
    </dgm:pt>
    <dgm:pt modelId="{76B4ABD7-B948-4716-B681-C12ED877FC81}" type="pres">
      <dgm:prSet presAssocID="{9C9ECD1C-D4C8-44F0-9BDB-BB31B523C22F}" presName="Name0" presStyleCnt="0">
        <dgm:presLayoutVars>
          <dgm:dir/>
          <dgm:animLvl val="lvl"/>
          <dgm:resizeHandles val="exact"/>
        </dgm:presLayoutVars>
      </dgm:prSet>
      <dgm:spPr/>
    </dgm:pt>
    <dgm:pt modelId="{3C58368C-C03D-421E-9BF7-940A2E99DB68}" type="pres">
      <dgm:prSet presAssocID="{9C9ECD1C-D4C8-44F0-9BDB-BB31B523C22F}" presName="dummy" presStyleCnt="0"/>
      <dgm:spPr/>
    </dgm:pt>
    <dgm:pt modelId="{0190BF73-E451-4DAF-A47E-1094BE2A11A5}" type="pres">
      <dgm:prSet presAssocID="{9C9ECD1C-D4C8-44F0-9BDB-BB31B523C22F}" presName="linH" presStyleCnt="0"/>
      <dgm:spPr/>
    </dgm:pt>
    <dgm:pt modelId="{698DEA84-E609-4583-9CA6-61223C0E607E}" type="pres">
      <dgm:prSet presAssocID="{9C9ECD1C-D4C8-44F0-9BDB-BB31B523C22F}" presName="padding1" presStyleCnt="0"/>
      <dgm:spPr/>
    </dgm:pt>
    <dgm:pt modelId="{D0A28231-71FD-458C-874A-6BB6472CE92A}" type="pres">
      <dgm:prSet presAssocID="{426527E9-D06D-459B-9B59-F81C6FAFB1C6}" presName="linV" presStyleCnt="0"/>
      <dgm:spPr/>
    </dgm:pt>
    <dgm:pt modelId="{E0F23CE2-048F-4E21-9CB6-E02F3BDB1C83}" type="pres">
      <dgm:prSet presAssocID="{426527E9-D06D-459B-9B59-F81C6FAFB1C6}" presName="spVertical1" presStyleCnt="0"/>
      <dgm:spPr/>
    </dgm:pt>
    <dgm:pt modelId="{167C36D8-AD2C-4027-BDB3-500207D9CC09}" type="pres">
      <dgm:prSet presAssocID="{426527E9-D06D-459B-9B59-F81C6FAFB1C6}" presName="parTx" presStyleLbl="revTx" presStyleIdx="0" presStyleCnt="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A2D40BE-78D0-4ED4-A98F-BE29450570A5}" type="pres">
      <dgm:prSet presAssocID="{426527E9-D06D-459B-9B59-F81C6FAFB1C6}" presName="spVertical2" presStyleCnt="0"/>
      <dgm:spPr/>
    </dgm:pt>
    <dgm:pt modelId="{589B39E8-2717-4BBA-A3FE-8902F075E243}" type="pres">
      <dgm:prSet presAssocID="{426527E9-D06D-459B-9B59-F81C6FAFB1C6}" presName="spVertical3" presStyleCnt="0"/>
      <dgm:spPr/>
    </dgm:pt>
    <dgm:pt modelId="{3E6D67A3-0A0D-45BA-AA16-10D1E9FF7166}" type="pres">
      <dgm:prSet presAssocID="{9C9ECD1C-D4C8-44F0-9BDB-BB31B523C22F}" presName="padding2" presStyleCnt="0"/>
      <dgm:spPr/>
    </dgm:pt>
    <dgm:pt modelId="{DB64B882-394E-4C1F-93C3-92F6A865D0B5}" type="pres">
      <dgm:prSet presAssocID="{9C9ECD1C-D4C8-44F0-9BDB-BB31B523C22F}" presName="negArrow" presStyleCnt="0"/>
      <dgm:spPr/>
    </dgm:pt>
    <dgm:pt modelId="{8C8E4709-91B7-47C5-BD83-B515EA4E41F3}" type="pres">
      <dgm:prSet presAssocID="{9C9ECD1C-D4C8-44F0-9BDB-BB31B523C22F}" presName="backgroundArrow" presStyleLbl="node1" presStyleIdx="0" presStyleCnt="1" custScaleY="79770" custLinFactNeighborX="700" custLinFactNeighborY="10966"/>
      <dgm:spPr>
        <a:xfrm>
          <a:off x="0" y="45334"/>
          <a:ext cx="2520279" cy="2664000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EA5B2014-881A-4737-ABF0-30D53ED0A324}" type="presOf" srcId="{426527E9-D06D-459B-9B59-F81C6FAFB1C6}" destId="{167C36D8-AD2C-4027-BDB3-500207D9CC09}" srcOrd="0" destOrd="0" presId="urn:microsoft.com/office/officeart/2005/8/layout/hProcess3"/>
    <dgm:cxn modelId="{94F81498-7D85-4C02-A325-AE8B4FAD2AC9}" type="presOf" srcId="{9C9ECD1C-D4C8-44F0-9BDB-BB31B523C22F}" destId="{76B4ABD7-B948-4716-B681-C12ED877FC81}" srcOrd="0" destOrd="0" presId="urn:microsoft.com/office/officeart/2005/8/layout/hProcess3"/>
    <dgm:cxn modelId="{AB9D75FF-FBC7-44DB-9180-6D05C2222ABD}" srcId="{9C9ECD1C-D4C8-44F0-9BDB-BB31B523C22F}" destId="{426527E9-D06D-459B-9B59-F81C6FAFB1C6}" srcOrd="0" destOrd="0" parTransId="{8D2FC1EA-E7D7-492B-994C-4275D2A10DC5}" sibTransId="{6EFB0267-C31E-410C-9114-3042F4154305}"/>
    <dgm:cxn modelId="{29195712-2D24-48BF-BF0F-2119580206A8}" type="presParOf" srcId="{76B4ABD7-B948-4716-B681-C12ED877FC81}" destId="{3C58368C-C03D-421E-9BF7-940A2E99DB68}" srcOrd="0" destOrd="0" presId="urn:microsoft.com/office/officeart/2005/8/layout/hProcess3"/>
    <dgm:cxn modelId="{57A4C66C-6D60-477E-B4D7-2FC068A9D571}" type="presParOf" srcId="{76B4ABD7-B948-4716-B681-C12ED877FC81}" destId="{0190BF73-E451-4DAF-A47E-1094BE2A11A5}" srcOrd="1" destOrd="0" presId="urn:microsoft.com/office/officeart/2005/8/layout/hProcess3"/>
    <dgm:cxn modelId="{949B803A-1C14-4371-AF8E-BCC566BAFDA8}" type="presParOf" srcId="{0190BF73-E451-4DAF-A47E-1094BE2A11A5}" destId="{698DEA84-E609-4583-9CA6-61223C0E607E}" srcOrd="0" destOrd="0" presId="urn:microsoft.com/office/officeart/2005/8/layout/hProcess3"/>
    <dgm:cxn modelId="{9B9B9450-D208-4552-A317-EF764E727E77}" type="presParOf" srcId="{0190BF73-E451-4DAF-A47E-1094BE2A11A5}" destId="{D0A28231-71FD-458C-874A-6BB6472CE92A}" srcOrd="1" destOrd="0" presId="urn:microsoft.com/office/officeart/2005/8/layout/hProcess3"/>
    <dgm:cxn modelId="{7A8AC95C-86C4-4DF4-AABB-73D74B120568}" type="presParOf" srcId="{D0A28231-71FD-458C-874A-6BB6472CE92A}" destId="{E0F23CE2-048F-4E21-9CB6-E02F3BDB1C83}" srcOrd="0" destOrd="0" presId="urn:microsoft.com/office/officeart/2005/8/layout/hProcess3"/>
    <dgm:cxn modelId="{63A1A4F2-0D6A-4EC2-950D-BC39105F3062}" type="presParOf" srcId="{D0A28231-71FD-458C-874A-6BB6472CE92A}" destId="{167C36D8-AD2C-4027-BDB3-500207D9CC09}" srcOrd="1" destOrd="0" presId="urn:microsoft.com/office/officeart/2005/8/layout/hProcess3"/>
    <dgm:cxn modelId="{CB925550-C5F2-4FE2-AFE9-B2B7041AF658}" type="presParOf" srcId="{D0A28231-71FD-458C-874A-6BB6472CE92A}" destId="{0A2D40BE-78D0-4ED4-A98F-BE29450570A5}" srcOrd="2" destOrd="0" presId="urn:microsoft.com/office/officeart/2005/8/layout/hProcess3"/>
    <dgm:cxn modelId="{BF3BD4D9-C62D-455E-BFF8-47599ED112C1}" type="presParOf" srcId="{D0A28231-71FD-458C-874A-6BB6472CE92A}" destId="{589B39E8-2717-4BBA-A3FE-8902F075E243}" srcOrd="3" destOrd="0" presId="urn:microsoft.com/office/officeart/2005/8/layout/hProcess3"/>
    <dgm:cxn modelId="{CA0B1E5D-45EC-4FAE-96AD-3AFB72239674}" type="presParOf" srcId="{0190BF73-E451-4DAF-A47E-1094BE2A11A5}" destId="{3E6D67A3-0A0D-45BA-AA16-10D1E9FF7166}" srcOrd="2" destOrd="0" presId="urn:microsoft.com/office/officeart/2005/8/layout/hProcess3"/>
    <dgm:cxn modelId="{D83382AF-7F57-4609-9AE5-E6D1D00C98BE}" type="presParOf" srcId="{0190BF73-E451-4DAF-A47E-1094BE2A11A5}" destId="{DB64B882-394E-4C1F-93C3-92F6A865D0B5}" srcOrd="3" destOrd="0" presId="urn:microsoft.com/office/officeart/2005/8/layout/hProcess3"/>
    <dgm:cxn modelId="{04650DA0-319E-471D-A435-F7E5DE73C79B}" type="presParOf" srcId="{0190BF73-E451-4DAF-A47E-1094BE2A11A5}" destId="{8C8E4709-91B7-47C5-BD83-B515EA4E41F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B8738-DF4A-437B-9BEC-B35B783823E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65600-274E-4201-BEC3-F766F45BE0E3}">
      <dgm:prSet phldrT="[Текст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ru-RU" dirty="0"/>
        </a:p>
      </dgm:t>
    </dgm:pt>
    <dgm:pt modelId="{1317B562-B105-4242-8999-CDDBE54F9DB8}" type="parTrans" cxnId="{8B81A116-9DB5-4464-B5C4-92920C4ECFC9}">
      <dgm:prSet/>
      <dgm:spPr/>
      <dgm:t>
        <a:bodyPr/>
        <a:lstStyle/>
        <a:p>
          <a:endParaRPr lang="ru-RU"/>
        </a:p>
      </dgm:t>
    </dgm:pt>
    <dgm:pt modelId="{7E923C66-D260-4E50-BF39-7BFFBA34928B}" type="sibTrans" cxnId="{8B81A116-9DB5-4464-B5C4-92920C4ECFC9}">
      <dgm:prSet/>
      <dgm:spPr/>
      <dgm:t>
        <a:bodyPr/>
        <a:lstStyle/>
        <a:p>
          <a:endParaRPr lang="ru-RU"/>
        </a:p>
      </dgm:t>
    </dgm:pt>
    <dgm:pt modelId="{30D07CD0-01A1-45EF-AB88-21B8DE291C98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rgbClr val="FF0000"/>
              </a:solidFill>
            </a:rPr>
            <a:t>ПОСОБИЯ, ВЫПЛАЧИВАЕМЫЕ В РАМКАХ СИСТЕМЫ «ПРЯМЫЕ ВЫПЛАТЫ» </a:t>
          </a:r>
          <a:endParaRPr lang="ru-RU" sz="1400" b="1" dirty="0">
            <a:solidFill>
              <a:srgbClr val="FF0000"/>
            </a:solidFill>
          </a:endParaRPr>
        </a:p>
      </dgm:t>
    </dgm:pt>
    <dgm:pt modelId="{2E87DB68-C3C2-4457-928F-E6FC99F3BB6C}" type="parTrans" cxnId="{8814268C-73F9-4F31-B401-7D4E9892142B}">
      <dgm:prSet/>
      <dgm:spPr/>
      <dgm:t>
        <a:bodyPr/>
        <a:lstStyle/>
        <a:p>
          <a:endParaRPr lang="ru-RU"/>
        </a:p>
      </dgm:t>
    </dgm:pt>
    <dgm:pt modelId="{CD371681-4EBB-45D6-9625-F50C1CB3E04B}" type="sibTrans" cxnId="{8814268C-73F9-4F31-B401-7D4E9892142B}">
      <dgm:prSet/>
      <dgm:spPr/>
      <dgm:t>
        <a:bodyPr/>
        <a:lstStyle/>
        <a:p>
          <a:endParaRPr lang="ru-RU"/>
        </a:p>
      </dgm:t>
    </dgm:pt>
    <dgm:pt modelId="{42BD6A47-1C3A-4631-BCCA-1649CCCEB225}" type="pres">
      <dgm:prSet presAssocID="{97FB8738-DF4A-437B-9BEC-B35B783823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7C247-7A72-4014-8157-63D8CFDAB22F}" type="pres">
      <dgm:prSet presAssocID="{15165600-274E-4201-BEC3-F766F45BE0E3}" presName="composite" presStyleCnt="0"/>
      <dgm:spPr/>
    </dgm:pt>
    <dgm:pt modelId="{98F95A2E-D78D-4775-8712-D108BD6F33AB}" type="pres">
      <dgm:prSet presAssocID="{15165600-274E-4201-BEC3-F766F45BE0E3}" presName="parentText" presStyleLbl="alignNode1" presStyleIdx="0" presStyleCnt="1" custFlipHor="1" custScaleX="47281" custScaleY="50493" custLinFactNeighborX="24376" custLinFactNeighborY="-423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656E3-F4FB-44FD-9090-2875EB80DF67}" type="pres">
      <dgm:prSet presAssocID="{15165600-274E-4201-BEC3-F766F45BE0E3}" presName="descendantText" presStyleLbl="alignAcc1" presStyleIdx="0" presStyleCnt="1" custScaleY="86253" custLinFactNeighborX="417" custLinFactNeighborY="-32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6D2D6-3E8C-4787-91F6-89441B02FC9F}" type="presOf" srcId="{15165600-274E-4201-BEC3-F766F45BE0E3}" destId="{98F95A2E-D78D-4775-8712-D108BD6F33AB}" srcOrd="0" destOrd="0" presId="urn:microsoft.com/office/officeart/2005/8/layout/chevron2"/>
    <dgm:cxn modelId="{E539C879-EF08-4536-ADE4-1A37A1BCFE5D}" type="presOf" srcId="{97FB8738-DF4A-437B-9BEC-B35B783823E6}" destId="{42BD6A47-1C3A-4631-BCCA-1649CCCEB225}" srcOrd="0" destOrd="0" presId="urn:microsoft.com/office/officeart/2005/8/layout/chevron2"/>
    <dgm:cxn modelId="{9EE43A68-1720-4258-A44C-8DF3C6BFA7D9}" type="presOf" srcId="{30D07CD0-01A1-45EF-AB88-21B8DE291C98}" destId="{6E1656E3-F4FB-44FD-9090-2875EB80DF67}" srcOrd="0" destOrd="0" presId="urn:microsoft.com/office/officeart/2005/8/layout/chevron2"/>
    <dgm:cxn modelId="{8814268C-73F9-4F31-B401-7D4E9892142B}" srcId="{15165600-274E-4201-BEC3-F766F45BE0E3}" destId="{30D07CD0-01A1-45EF-AB88-21B8DE291C98}" srcOrd="0" destOrd="0" parTransId="{2E87DB68-C3C2-4457-928F-E6FC99F3BB6C}" sibTransId="{CD371681-4EBB-45D6-9625-F50C1CB3E04B}"/>
    <dgm:cxn modelId="{8B81A116-9DB5-4464-B5C4-92920C4ECFC9}" srcId="{97FB8738-DF4A-437B-9BEC-B35B783823E6}" destId="{15165600-274E-4201-BEC3-F766F45BE0E3}" srcOrd="0" destOrd="0" parTransId="{1317B562-B105-4242-8999-CDDBE54F9DB8}" sibTransId="{7E923C66-D260-4E50-BF39-7BFFBA34928B}"/>
    <dgm:cxn modelId="{363EA56A-0726-4805-95C2-1426ACB96A11}" type="presParOf" srcId="{42BD6A47-1C3A-4631-BCCA-1649CCCEB225}" destId="{B057C247-7A72-4014-8157-63D8CFDAB22F}" srcOrd="0" destOrd="0" presId="urn:microsoft.com/office/officeart/2005/8/layout/chevron2"/>
    <dgm:cxn modelId="{55F7577C-FBF4-42A3-B19B-0DCF4391FE8C}" type="presParOf" srcId="{B057C247-7A72-4014-8157-63D8CFDAB22F}" destId="{98F95A2E-D78D-4775-8712-D108BD6F33AB}" srcOrd="0" destOrd="0" presId="urn:microsoft.com/office/officeart/2005/8/layout/chevron2"/>
    <dgm:cxn modelId="{8ADD2710-9CAE-4352-9F2F-4B39E73A0154}" type="presParOf" srcId="{B057C247-7A72-4014-8157-63D8CFDAB22F}" destId="{6E1656E3-F4FB-44FD-9090-2875EB80DF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9A66A0-0060-4386-AE99-29F57CCE7E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D55478-7234-4C2E-BA7D-CE667557958D}">
      <dgm:prSet phldrT="[Текст]"/>
      <dgm:spPr>
        <a:xfrm rot="5400000">
          <a:off x="-136044" y="153786"/>
          <a:ext cx="906964" cy="634875"/>
        </a:xfr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2A358D-DBE3-44F3-83C3-DF7DC465AA51}" type="parTrans" cxnId="{DC5191CD-7449-43DB-B780-CC2B46DC98B7}">
      <dgm:prSet/>
      <dgm:spPr/>
      <dgm:t>
        <a:bodyPr/>
        <a:lstStyle/>
        <a:p>
          <a:endParaRPr lang="ru-RU"/>
        </a:p>
      </dgm:t>
    </dgm:pt>
    <dgm:pt modelId="{3EA2C4D9-A607-42C8-A8C7-7D07503F87E3}" type="sibTrans" cxnId="{DC5191CD-7449-43DB-B780-CC2B46DC98B7}">
      <dgm:prSet/>
      <dgm:spPr/>
      <dgm:t>
        <a:bodyPr/>
        <a:lstStyle/>
        <a:p>
          <a:endParaRPr lang="ru-RU"/>
        </a:p>
      </dgm:t>
    </dgm:pt>
    <dgm:pt modelId="{D9E0FF26-272B-4A32-804F-A9F2779729B9}">
      <dgm:prSet phldrT="[Текст]" custT="1"/>
      <dgm:spPr>
        <a:xfrm rot="5400000">
          <a:off x="3070674" y="-2432115"/>
          <a:ext cx="589527" cy="54611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пособие по В/Н  (в том числе в связи Н/С на производстве)</a:t>
          </a:r>
          <a:endParaRPr lang="ru-RU" sz="1600" dirty="0">
            <a:solidFill>
              <a:schemeClr val="accent2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C5A7BB4-1FAC-4E26-9408-A9C0221CEF01}" type="parTrans" cxnId="{620143BA-C047-4C03-AE4B-C56E24A25F4F}">
      <dgm:prSet/>
      <dgm:spPr/>
      <dgm:t>
        <a:bodyPr/>
        <a:lstStyle/>
        <a:p>
          <a:endParaRPr lang="ru-RU"/>
        </a:p>
      </dgm:t>
    </dgm:pt>
    <dgm:pt modelId="{0DCA4353-9098-487A-A3F7-751FB7F00010}" type="sibTrans" cxnId="{620143BA-C047-4C03-AE4B-C56E24A25F4F}">
      <dgm:prSet/>
      <dgm:spPr/>
      <dgm:t>
        <a:bodyPr/>
        <a:lstStyle/>
        <a:p>
          <a:endParaRPr lang="ru-RU"/>
        </a:p>
      </dgm:t>
    </dgm:pt>
    <dgm:pt modelId="{0B85E9DF-CD2B-424F-9BEC-549A3CD04BB8}">
      <dgm:prSet phldrT="[Текст]"/>
      <dgm:spPr>
        <a:xfrm rot="5400000">
          <a:off x="-136044" y="927145"/>
          <a:ext cx="906964" cy="634875"/>
        </a:xfr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7E63827-02FC-4C04-99B2-02D0F95F93CE}" type="parTrans" cxnId="{4A142BC9-B352-48F6-A2BC-0ADC39498898}">
      <dgm:prSet/>
      <dgm:spPr/>
      <dgm:t>
        <a:bodyPr/>
        <a:lstStyle/>
        <a:p>
          <a:endParaRPr lang="ru-RU"/>
        </a:p>
      </dgm:t>
    </dgm:pt>
    <dgm:pt modelId="{92A009F0-7A1F-4E6B-B122-F5C699104E21}" type="sibTrans" cxnId="{4A142BC9-B352-48F6-A2BC-0ADC39498898}">
      <dgm:prSet/>
      <dgm:spPr/>
      <dgm:t>
        <a:bodyPr/>
        <a:lstStyle/>
        <a:p>
          <a:endParaRPr lang="ru-RU"/>
        </a:p>
      </dgm:t>
    </dgm:pt>
    <dgm:pt modelId="{0EE7F069-0577-4173-B641-562BC05E434E}">
      <dgm:prSet phldrT="[Текст]" custT="1"/>
      <dgm:spPr>
        <a:xfrm rot="5400000">
          <a:off x="3070674" y="-1644698"/>
          <a:ext cx="589527" cy="54611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пособие по беременности и родам</a:t>
          </a:r>
          <a:endParaRPr lang="ru-RU" sz="1600" dirty="0">
            <a:solidFill>
              <a:schemeClr val="accent2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17B3022-2FC6-482F-B5B3-6749E55D059C}" type="parTrans" cxnId="{46B630E8-BD2D-4CA7-B56B-2D6E96B538AF}">
      <dgm:prSet/>
      <dgm:spPr/>
      <dgm:t>
        <a:bodyPr/>
        <a:lstStyle/>
        <a:p>
          <a:endParaRPr lang="ru-RU"/>
        </a:p>
      </dgm:t>
    </dgm:pt>
    <dgm:pt modelId="{A8507A35-AFB7-48BE-96B1-3A52D8184EEB}" type="sibTrans" cxnId="{46B630E8-BD2D-4CA7-B56B-2D6E96B538AF}">
      <dgm:prSet/>
      <dgm:spPr/>
      <dgm:t>
        <a:bodyPr/>
        <a:lstStyle/>
        <a:p>
          <a:endParaRPr lang="ru-RU"/>
        </a:p>
      </dgm:t>
    </dgm:pt>
    <dgm:pt modelId="{64B0B7E1-02AA-4DA2-B28E-3311893CD4B3}">
      <dgm:prSet phldrT="[Текст]"/>
      <dgm:spPr>
        <a:xfrm rot="5400000">
          <a:off x="-112382" y="1735993"/>
          <a:ext cx="906964" cy="634875"/>
        </a:xfr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5B69D7E-2CB0-4911-AAA9-8E9FC9F59007}" type="parTrans" cxnId="{60956D7B-2AC1-4853-89BA-7D854E920F16}">
      <dgm:prSet/>
      <dgm:spPr/>
      <dgm:t>
        <a:bodyPr/>
        <a:lstStyle/>
        <a:p>
          <a:endParaRPr lang="ru-RU"/>
        </a:p>
      </dgm:t>
    </dgm:pt>
    <dgm:pt modelId="{5FA0FA73-19A9-4568-AD94-1B1793DC20B0}" type="sibTrans" cxnId="{60956D7B-2AC1-4853-89BA-7D854E920F16}">
      <dgm:prSet/>
      <dgm:spPr/>
      <dgm:t>
        <a:bodyPr/>
        <a:lstStyle/>
        <a:p>
          <a:endParaRPr lang="ru-RU"/>
        </a:p>
      </dgm:t>
    </dgm:pt>
    <dgm:pt modelId="{43A32771-0C91-4A3C-9902-D0AC18F520BB}">
      <dgm:prSet phldrT="[Текст]" custT="1"/>
      <dgm:spPr>
        <a:xfrm rot="5400000">
          <a:off x="3070674" y="-857281"/>
          <a:ext cx="589527" cy="54611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ежемесячное пособие по уходу за ребенком до 1,5 лет</a:t>
          </a:r>
          <a:endParaRPr lang="ru-RU" sz="1600" dirty="0">
            <a:solidFill>
              <a:schemeClr val="accent2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B5ACE12-7EC7-40BB-88D8-272598AFF418}" type="parTrans" cxnId="{653651FE-18A0-4B67-AF07-896FDC2459CF}">
      <dgm:prSet/>
      <dgm:spPr/>
      <dgm:t>
        <a:bodyPr/>
        <a:lstStyle/>
        <a:p>
          <a:endParaRPr lang="ru-RU"/>
        </a:p>
      </dgm:t>
    </dgm:pt>
    <dgm:pt modelId="{F0CD4A56-3166-4BFE-B4C6-F36A45E6A73B}" type="sibTrans" cxnId="{653651FE-18A0-4B67-AF07-896FDC2459CF}">
      <dgm:prSet/>
      <dgm:spPr/>
      <dgm:t>
        <a:bodyPr/>
        <a:lstStyle/>
        <a:p>
          <a:endParaRPr lang="ru-RU"/>
        </a:p>
      </dgm:t>
    </dgm:pt>
    <dgm:pt modelId="{782CEC33-A043-459F-97B4-7A23C997FE4F}">
      <dgm:prSet/>
      <dgm:spPr>
        <a:xfrm rot="5400000">
          <a:off x="-136044" y="2501979"/>
          <a:ext cx="906964" cy="634875"/>
        </a:xfr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E307541-14D7-4E89-B917-EE94768527BA}" type="parTrans" cxnId="{2B1994A8-9030-417D-A076-C78C18295FC0}">
      <dgm:prSet/>
      <dgm:spPr/>
      <dgm:t>
        <a:bodyPr/>
        <a:lstStyle/>
        <a:p>
          <a:endParaRPr lang="ru-RU"/>
        </a:p>
      </dgm:t>
    </dgm:pt>
    <dgm:pt modelId="{F8764217-9355-43B4-8F43-6525AF7D0CF6}" type="sibTrans" cxnId="{2B1994A8-9030-417D-A076-C78C18295FC0}">
      <dgm:prSet/>
      <dgm:spPr/>
      <dgm:t>
        <a:bodyPr/>
        <a:lstStyle/>
        <a:p>
          <a:endParaRPr lang="ru-RU"/>
        </a:p>
      </dgm:t>
    </dgm:pt>
    <dgm:pt modelId="{D2C63950-D21C-46A2-8787-6EF6BA11BE37}">
      <dgm:prSet/>
      <dgm:spPr>
        <a:xfrm rot="5400000">
          <a:off x="-112382" y="3293079"/>
          <a:ext cx="906964" cy="634875"/>
        </a:xfr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A83FC80-045B-4912-845A-231A08CA3EFD}" type="parTrans" cxnId="{F6F2902A-0839-4628-8C8C-F7FD2F41C5D6}">
      <dgm:prSet/>
      <dgm:spPr/>
      <dgm:t>
        <a:bodyPr/>
        <a:lstStyle/>
        <a:p>
          <a:endParaRPr lang="ru-RU"/>
        </a:p>
      </dgm:t>
    </dgm:pt>
    <dgm:pt modelId="{691A4C61-639A-4FB6-A3A9-11B4B0364EA0}" type="sibTrans" cxnId="{F6F2902A-0839-4628-8C8C-F7FD2F41C5D6}">
      <dgm:prSet/>
      <dgm:spPr/>
      <dgm:t>
        <a:bodyPr/>
        <a:lstStyle/>
        <a:p>
          <a:endParaRPr lang="ru-RU"/>
        </a:p>
      </dgm:t>
    </dgm:pt>
    <dgm:pt modelId="{7B81C2B0-6ED6-4587-A499-BCEA9A099516}">
      <dgm:prSet custT="1"/>
      <dgm:spPr>
        <a:xfrm rot="5400000">
          <a:off x="3070674" y="-115764"/>
          <a:ext cx="589527" cy="54611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единовременное пособие при рождении ребенка</a:t>
          </a:r>
          <a:endParaRPr lang="ru-RU" sz="1600" dirty="0">
            <a:solidFill>
              <a:schemeClr val="accent2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98B38AB-AD51-4E1E-A8D8-F190E4D8DA5F}" type="parTrans" cxnId="{C78F3727-F3FD-4439-BC53-CB6F5D9FDEC2}">
      <dgm:prSet/>
      <dgm:spPr/>
      <dgm:t>
        <a:bodyPr/>
        <a:lstStyle/>
        <a:p>
          <a:endParaRPr lang="ru-RU"/>
        </a:p>
      </dgm:t>
    </dgm:pt>
    <dgm:pt modelId="{091FE577-8DF8-4542-9494-7308B6D6FA1D}" type="sibTrans" cxnId="{C78F3727-F3FD-4439-BC53-CB6F5D9FDEC2}">
      <dgm:prSet/>
      <dgm:spPr/>
      <dgm:t>
        <a:bodyPr/>
        <a:lstStyle/>
        <a:p>
          <a:endParaRPr lang="ru-RU"/>
        </a:p>
      </dgm:t>
    </dgm:pt>
    <dgm:pt modelId="{AEBAC45B-2469-432D-8ECE-C1BFFCD7D639}">
      <dgm:prSet/>
      <dgm:spPr>
        <a:xfrm rot="5400000">
          <a:off x="3070674" y="-115764"/>
          <a:ext cx="589527" cy="54611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AD9657F-AD70-4276-BE61-884C91F0BF85}" type="parTrans" cxnId="{F54DDDCA-4F01-4E63-8E4E-D4AA2820A9FA}">
      <dgm:prSet/>
      <dgm:spPr/>
      <dgm:t>
        <a:bodyPr/>
        <a:lstStyle/>
        <a:p>
          <a:endParaRPr lang="ru-RU"/>
        </a:p>
      </dgm:t>
    </dgm:pt>
    <dgm:pt modelId="{FB88B5A2-4897-48B0-BA29-5F7A2974FF73}" type="sibTrans" cxnId="{F54DDDCA-4F01-4E63-8E4E-D4AA2820A9FA}">
      <dgm:prSet/>
      <dgm:spPr/>
      <dgm:t>
        <a:bodyPr/>
        <a:lstStyle/>
        <a:p>
          <a:endParaRPr lang="ru-RU"/>
        </a:p>
      </dgm:t>
    </dgm:pt>
    <dgm:pt modelId="{3557C4F4-67E6-4FC4-9F72-7EB3A324C0EF}">
      <dgm:prSet custT="1"/>
      <dgm:spPr>
        <a:xfrm rot="5400000">
          <a:off x="3070674" y="717552"/>
          <a:ext cx="589527" cy="54611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оплата дополнительного отпуска на период лечения, пострадавшему на производстве</a:t>
          </a:r>
          <a:endParaRPr lang="ru-RU" sz="1400" dirty="0">
            <a:solidFill>
              <a:schemeClr val="accent2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18992FF-2D1C-4DE9-A7FF-E1185C58089A}" type="parTrans" cxnId="{F3F77826-9DE2-46DD-9C9F-FCB250DE6161}">
      <dgm:prSet/>
      <dgm:spPr/>
      <dgm:t>
        <a:bodyPr/>
        <a:lstStyle/>
        <a:p>
          <a:endParaRPr lang="ru-RU"/>
        </a:p>
      </dgm:t>
    </dgm:pt>
    <dgm:pt modelId="{A7C90542-8BB6-434A-9B4C-F9F15E364738}" type="sibTrans" cxnId="{F3F77826-9DE2-46DD-9C9F-FCB250DE6161}">
      <dgm:prSet/>
      <dgm:spPr/>
      <dgm:t>
        <a:bodyPr/>
        <a:lstStyle/>
        <a:p>
          <a:endParaRPr lang="ru-RU"/>
        </a:p>
      </dgm:t>
    </dgm:pt>
    <dgm:pt modelId="{6EB35252-5CEB-4CD6-9994-CEF84353D607}">
      <dgm:prSet/>
      <dgm:spPr>
        <a:xfrm rot="5400000">
          <a:off x="3070674" y="717552"/>
          <a:ext cx="589527" cy="54611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681109B-4E1B-4324-9CC8-E2440708FD18}" type="parTrans" cxnId="{0764C927-6C60-4136-A341-E44DA21F6CF4}">
      <dgm:prSet/>
      <dgm:spPr/>
      <dgm:t>
        <a:bodyPr/>
        <a:lstStyle/>
        <a:p>
          <a:endParaRPr lang="ru-RU"/>
        </a:p>
      </dgm:t>
    </dgm:pt>
    <dgm:pt modelId="{6812A6BB-36BC-4924-A9B0-2A05A98B92B3}" type="sibTrans" cxnId="{0764C927-6C60-4136-A341-E44DA21F6CF4}">
      <dgm:prSet/>
      <dgm:spPr/>
      <dgm:t>
        <a:bodyPr/>
        <a:lstStyle/>
        <a:p>
          <a:endParaRPr lang="ru-RU"/>
        </a:p>
      </dgm:t>
    </dgm:pt>
    <dgm:pt modelId="{E2EDD3F2-C348-43CE-B8E4-6C32BA39AA03}">
      <dgm:prSet custT="1"/>
      <dgm:spPr>
        <a:xfrm rot="5400000">
          <a:off x="3070674" y="717552"/>
          <a:ext cx="589527" cy="54611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83BBCA5C-B97C-475A-979B-AE5035BACF2E}" type="parTrans" cxnId="{B4D6856F-6C64-4385-99B8-CE9D09D1BA83}">
      <dgm:prSet/>
      <dgm:spPr/>
      <dgm:t>
        <a:bodyPr/>
        <a:lstStyle/>
        <a:p>
          <a:endParaRPr lang="ru-RU"/>
        </a:p>
      </dgm:t>
    </dgm:pt>
    <dgm:pt modelId="{D14B3A6B-9F08-40DF-B4E1-D5B86425CCFB}" type="sibTrans" cxnId="{B4D6856F-6C64-4385-99B8-CE9D09D1BA83}">
      <dgm:prSet/>
      <dgm:spPr/>
      <dgm:t>
        <a:bodyPr/>
        <a:lstStyle/>
        <a:p>
          <a:endParaRPr lang="ru-RU"/>
        </a:p>
      </dgm:t>
    </dgm:pt>
    <dgm:pt modelId="{F3696BB2-B9AF-492F-8EEA-C05031205FB2}" type="pres">
      <dgm:prSet presAssocID="{E29A66A0-0060-4386-AE99-29F57CCE7E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C467F9-E0EC-48F7-9C63-622BD7AF8193}" type="pres">
      <dgm:prSet presAssocID="{9AD55478-7234-4C2E-BA7D-CE667557958D}" presName="composite" presStyleCnt="0"/>
      <dgm:spPr/>
    </dgm:pt>
    <dgm:pt modelId="{F62BAF79-B1F1-47C9-804B-38EA20B736D0}" type="pres">
      <dgm:prSet presAssocID="{9AD55478-7234-4C2E-BA7D-CE667557958D}" presName="parentText" presStyleLbl="alignNode1" presStyleIdx="0" presStyleCnt="5" custLinFactNeighborX="-18938" custLinFactNeighborY="1550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8DA62771-1F0F-4E0E-924C-661790EE7219}" type="pres">
      <dgm:prSet presAssocID="{9AD55478-7234-4C2E-BA7D-CE667557958D}" presName="descendantText" presStyleLbl="alignAcc1" presStyleIdx="0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C06DAAC-4BED-4475-9B90-A50FB831CD82}" type="pres">
      <dgm:prSet presAssocID="{3EA2C4D9-A607-42C8-A8C7-7D07503F87E3}" presName="sp" presStyleCnt="0"/>
      <dgm:spPr/>
    </dgm:pt>
    <dgm:pt modelId="{FDE424AD-AB6A-4674-B52C-AEF2F63A5FF0}" type="pres">
      <dgm:prSet presAssocID="{0B85E9DF-CD2B-424F-9BEC-549A3CD04BB8}" presName="composite" presStyleCnt="0"/>
      <dgm:spPr/>
    </dgm:pt>
    <dgm:pt modelId="{6A4179A2-DB75-4366-947B-5F7972EB1BAC}" type="pres">
      <dgm:prSet presAssocID="{0B85E9DF-CD2B-424F-9BEC-549A3CD04BB8}" presName="parentText" presStyleLbl="alignNode1" presStyleIdx="1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8B90F38-1228-4869-B231-AF07EA340B3B}" type="pres">
      <dgm:prSet presAssocID="{0B85E9DF-CD2B-424F-9BEC-549A3CD04BB8}" presName="descendantText" presStyleLbl="alignAcc1" presStyleIdx="1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A6571D1-2653-4B49-BFE0-D3EFA589A822}" type="pres">
      <dgm:prSet presAssocID="{92A009F0-7A1F-4E6B-B122-F5C699104E21}" presName="sp" presStyleCnt="0"/>
      <dgm:spPr/>
    </dgm:pt>
    <dgm:pt modelId="{4435DC4C-07CC-4D84-B134-6A8FA66FCAB5}" type="pres">
      <dgm:prSet presAssocID="{64B0B7E1-02AA-4DA2-B28E-3311893CD4B3}" presName="composite" presStyleCnt="0"/>
      <dgm:spPr/>
    </dgm:pt>
    <dgm:pt modelId="{68CF6A93-C403-4200-A9DA-F5DA69B8E56D}" type="pres">
      <dgm:prSet presAssocID="{64B0B7E1-02AA-4DA2-B28E-3311893CD4B3}" presName="parentText" presStyleLbl="alignNode1" presStyleIdx="2" presStyleCnt="5" custLinFactNeighborX="3727" custLinFactNeighborY="236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EF7F02C-5C25-4414-B67D-84505BBAEF24}" type="pres">
      <dgm:prSet presAssocID="{64B0B7E1-02AA-4DA2-B28E-3311893CD4B3}" presName="descendantText" presStyleLbl="alignAcc1" presStyleIdx="2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849F725-1D15-4301-AA00-D8A164A0C68A}" type="pres">
      <dgm:prSet presAssocID="{5FA0FA73-19A9-4568-AD94-1B1793DC20B0}" presName="sp" presStyleCnt="0"/>
      <dgm:spPr/>
    </dgm:pt>
    <dgm:pt modelId="{34E6DE3B-C8CA-4274-B4E0-A5C2F6B72EDF}" type="pres">
      <dgm:prSet presAssocID="{782CEC33-A043-459F-97B4-7A23C997FE4F}" presName="composite" presStyleCnt="0"/>
      <dgm:spPr/>
    </dgm:pt>
    <dgm:pt modelId="{F67CAD06-338F-45B7-9057-81B201C747B8}" type="pres">
      <dgm:prSet presAssocID="{782CEC33-A043-459F-97B4-7A23C997FE4F}" presName="parentText" presStyleLbl="alignNode1" presStyleIdx="3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638B433A-7357-4998-B48B-73752E26440B}" type="pres">
      <dgm:prSet presAssocID="{782CEC33-A043-459F-97B4-7A23C997FE4F}" presName="descendantText" presStyleLbl="alignAcc1" presStyleIdx="3" presStyleCnt="5" custLinFactNeighborX="675" custLinFactNeighborY="-778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8DC9DDD4-80B0-4AD1-A179-A3B8281CFDB4}" type="pres">
      <dgm:prSet presAssocID="{F8764217-9355-43B4-8F43-6525AF7D0CF6}" presName="sp" presStyleCnt="0"/>
      <dgm:spPr/>
    </dgm:pt>
    <dgm:pt modelId="{81E37848-4129-49BD-BBD1-B6CE60F1C533}" type="pres">
      <dgm:prSet presAssocID="{D2C63950-D21C-46A2-8787-6EF6BA11BE37}" presName="composite" presStyleCnt="0"/>
      <dgm:spPr/>
    </dgm:pt>
    <dgm:pt modelId="{B0F2991C-D89B-44AA-8422-EFC4E69F5E1E}" type="pres">
      <dgm:prSet presAssocID="{D2C63950-D21C-46A2-8787-6EF6BA11BE37}" presName="parentText" presStyleLbl="alignNode1" presStyleIdx="4" presStyleCnt="5" custLinFactNeighborX="3727" custLinFactNeighborY="339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375ED309-06EC-4812-A51B-E2408DAEBB39}" type="pres">
      <dgm:prSet presAssocID="{D2C63950-D21C-46A2-8787-6EF6BA11BE37}" presName="descendantText" presStyleLbl="alignAcc1" presStyleIdx="4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F54DDDCA-4F01-4E63-8E4E-D4AA2820A9FA}" srcId="{782CEC33-A043-459F-97B4-7A23C997FE4F}" destId="{AEBAC45B-2469-432D-8ECE-C1BFFCD7D639}" srcOrd="1" destOrd="0" parTransId="{AAD9657F-AD70-4276-BE61-884C91F0BF85}" sibTransId="{FB88B5A2-4897-48B0-BA29-5F7A2974FF73}"/>
    <dgm:cxn modelId="{B814C542-59F2-4B23-A538-D9DBA8323A13}" type="presOf" srcId="{E29A66A0-0060-4386-AE99-29F57CCE7EEB}" destId="{F3696BB2-B9AF-492F-8EEA-C05031205FB2}" srcOrd="0" destOrd="0" presId="urn:microsoft.com/office/officeart/2005/8/layout/chevron2"/>
    <dgm:cxn modelId="{F6F2902A-0839-4628-8C8C-F7FD2F41C5D6}" srcId="{E29A66A0-0060-4386-AE99-29F57CCE7EEB}" destId="{D2C63950-D21C-46A2-8787-6EF6BA11BE37}" srcOrd="4" destOrd="0" parTransId="{0A83FC80-045B-4912-845A-231A08CA3EFD}" sibTransId="{691A4C61-639A-4FB6-A3A9-11B4B0364EA0}"/>
    <dgm:cxn modelId="{284A68BF-7AED-4762-B592-DD866761616C}" type="presOf" srcId="{43A32771-0C91-4A3C-9902-D0AC18F520BB}" destId="{FEF7F02C-5C25-4414-B67D-84505BBAEF24}" srcOrd="0" destOrd="0" presId="urn:microsoft.com/office/officeart/2005/8/layout/chevron2"/>
    <dgm:cxn modelId="{F3F77826-9DE2-46DD-9C9F-FCB250DE6161}" srcId="{D2C63950-D21C-46A2-8787-6EF6BA11BE37}" destId="{3557C4F4-67E6-4FC4-9F72-7EB3A324C0EF}" srcOrd="1" destOrd="0" parTransId="{D18992FF-2D1C-4DE9-A7FF-E1185C58089A}" sibTransId="{A7C90542-8BB6-434A-9B4C-F9F15E364738}"/>
    <dgm:cxn modelId="{46B630E8-BD2D-4CA7-B56B-2D6E96B538AF}" srcId="{0B85E9DF-CD2B-424F-9BEC-549A3CD04BB8}" destId="{0EE7F069-0577-4173-B641-562BC05E434E}" srcOrd="0" destOrd="0" parTransId="{317B3022-2FC6-482F-B5B3-6749E55D059C}" sibTransId="{A8507A35-AFB7-48BE-96B1-3A52D8184EEB}"/>
    <dgm:cxn modelId="{620143BA-C047-4C03-AE4B-C56E24A25F4F}" srcId="{9AD55478-7234-4C2E-BA7D-CE667557958D}" destId="{D9E0FF26-272B-4A32-804F-A9F2779729B9}" srcOrd="0" destOrd="0" parTransId="{BC5A7BB4-1FAC-4E26-9408-A9C0221CEF01}" sibTransId="{0DCA4353-9098-487A-A3F7-751FB7F00010}"/>
    <dgm:cxn modelId="{3840FB0B-2846-4A51-AE19-B64823BE3CF4}" type="presOf" srcId="{E2EDD3F2-C348-43CE-B8E4-6C32BA39AA03}" destId="{375ED309-06EC-4812-A51B-E2408DAEBB39}" srcOrd="0" destOrd="0" presId="urn:microsoft.com/office/officeart/2005/8/layout/chevron2"/>
    <dgm:cxn modelId="{257D72FC-127C-48EE-91F9-80C21195810D}" type="presOf" srcId="{3557C4F4-67E6-4FC4-9F72-7EB3A324C0EF}" destId="{375ED309-06EC-4812-A51B-E2408DAEBB39}" srcOrd="0" destOrd="1" presId="urn:microsoft.com/office/officeart/2005/8/layout/chevron2"/>
    <dgm:cxn modelId="{2B1994A8-9030-417D-A076-C78C18295FC0}" srcId="{E29A66A0-0060-4386-AE99-29F57CCE7EEB}" destId="{782CEC33-A043-459F-97B4-7A23C997FE4F}" srcOrd="3" destOrd="0" parTransId="{EE307541-14D7-4E89-B917-EE94768527BA}" sibTransId="{F8764217-9355-43B4-8F43-6525AF7D0CF6}"/>
    <dgm:cxn modelId="{653651FE-18A0-4B67-AF07-896FDC2459CF}" srcId="{64B0B7E1-02AA-4DA2-B28E-3311893CD4B3}" destId="{43A32771-0C91-4A3C-9902-D0AC18F520BB}" srcOrd="0" destOrd="0" parTransId="{9B5ACE12-7EC7-40BB-88D8-272598AFF418}" sibTransId="{F0CD4A56-3166-4BFE-B4C6-F36A45E6A73B}"/>
    <dgm:cxn modelId="{A64DB9A5-1AAF-40C7-AE2C-1E5B0A83DEEE}" type="presOf" srcId="{64B0B7E1-02AA-4DA2-B28E-3311893CD4B3}" destId="{68CF6A93-C403-4200-A9DA-F5DA69B8E56D}" srcOrd="0" destOrd="0" presId="urn:microsoft.com/office/officeart/2005/8/layout/chevron2"/>
    <dgm:cxn modelId="{5970BDEB-837D-4AB1-A50B-047B6C1DB1D9}" type="presOf" srcId="{D2C63950-D21C-46A2-8787-6EF6BA11BE37}" destId="{B0F2991C-D89B-44AA-8422-EFC4E69F5E1E}" srcOrd="0" destOrd="0" presId="urn:microsoft.com/office/officeart/2005/8/layout/chevron2"/>
    <dgm:cxn modelId="{0764C927-6C60-4136-A341-E44DA21F6CF4}" srcId="{D2C63950-D21C-46A2-8787-6EF6BA11BE37}" destId="{6EB35252-5CEB-4CD6-9994-CEF84353D607}" srcOrd="2" destOrd="0" parTransId="{9681109B-4E1B-4324-9CC8-E2440708FD18}" sibTransId="{6812A6BB-36BC-4924-A9B0-2A05A98B92B3}"/>
    <dgm:cxn modelId="{D245D07D-EABD-4E3D-81AC-F4FD4A8BC6B2}" type="presOf" srcId="{D9E0FF26-272B-4A32-804F-A9F2779729B9}" destId="{8DA62771-1F0F-4E0E-924C-661790EE7219}" srcOrd="0" destOrd="0" presId="urn:microsoft.com/office/officeart/2005/8/layout/chevron2"/>
    <dgm:cxn modelId="{C78F3727-F3FD-4439-BC53-CB6F5D9FDEC2}" srcId="{782CEC33-A043-459F-97B4-7A23C997FE4F}" destId="{7B81C2B0-6ED6-4587-A499-BCEA9A099516}" srcOrd="0" destOrd="0" parTransId="{A98B38AB-AD51-4E1E-A8D8-F190E4D8DA5F}" sibTransId="{091FE577-8DF8-4542-9494-7308B6D6FA1D}"/>
    <dgm:cxn modelId="{C56AC8F6-B0CB-46F5-A502-750698ACC9D7}" type="presOf" srcId="{0EE7F069-0577-4173-B641-562BC05E434E}" destId="{A8B90F38-1228-4869-B231-AF07EA340B3B}" srcOrd="0" destOrd="0" presId="urn:microsoft.com/office/officeart/2005/8/layout/chevron2"/>
    <dgm:cxn modelId="{DC5191CD-7449-43DB-B780-CC2B46DC98B7}" srcId="{E29A66A0-0060-4386-AE99-29F57CCE7EEB}" destId="{9AD55478-7234-4C2E-BA7D-CE667557958D}" srcOrd="0" destOrd="0" parTransId="{A12A358D-DBE3-44F3-83C3-DF7DC465AA51}" sibTransId="{3EA2C4D9-A607-42C8-A8C7-7D07503F87E3}"/>
    <dgm:cxn modelId="{49729293-9655-4E99-B25A-62F864EE4B17}" type="presOf" srcId="{6EB35252-5CEB-4CD6-9994-CEF84353D607}" destId="{375ED309-06EC-4812-A51B-E2408DAEBB39}" srcOrd="0" destOrd="2" presId="urn:microsoft.com/office/officeart/2005/8/layout/chevron2"/>
    <dgm:cxn modelId="{BE15D122-062C-4C0F-9E62-782FAAAA0E09}" type="presOf" srcId="{0B85E9DF-CD2B-424F-9BEC-549A3CD04BB8}" destId="{6A4179A2-DB75-4366-947B-5F7972EB1BAC}" srcOrd="0" destOrd="0" presId="urn:microsoft.com/office/officeart/2005/8/layout/chevron2"/>
    <dgm:cxn modelId="{4A142BC9-B352-48F6-A2BC-0ADC39498898}" srcId="{E29A66A0-0060-4386-AE99-29F57CCE7EEB}" destId="{0B85E9DF-CD2B-424F-9BEC-549A3CD04BB8}" srcOrd="1" destOrd="0" parTransId="{B7E63827-02FC-4C04-99B2-02D0F95F93CE}" sibTransId="{92A009F0-7A1F-4E6B-B122-F5C699104E21}"/>
    <dgm:cxn modelId="{60956D7B-2AC1-4853-89BA-7D854E920F16}" srcId="{E29A66A0-0060-4386-AE99-29F57CCE7EEB}" destId="{64B0B7E1-02AA-4DA2-B28E-3311893CD4B3}" srcOrd="2" destOrd="0" parTransId="{45B69D7E-2CB0-4911-AAA9-8E9FC9F59007}" sibTransId="{5FA0FA73-19A9-4568-AD94-1B1793DC20B0}"/>
    <dgm:cxn modelId="{B4D6856F-6C64-4385-99B8-CE9D09D1BA83}" srcId="{D2C63950-D21C-46A2-8787-6EF6BA11BE37}" destId="{E2EDD3F2-C348-43CE-B8E4-6C32BA39AA03}" srcOrd="0" destOrd="0" parTransId="{83BBCA5C-B97C-475A-979B-AE5035BACF2E}" sibTransId="{D14B3A6B-9F08-40DF-B4E1-D5B86425CCFB}"/>
    <dgm:cxn modelId="{2D2B98E4-F326-42B2-B2F4-1FE084CC1A64}" type="presOf" srcId="{7B81C2B0-6ED6-4587-A499-BCEA9A099516}" destId="{638B433A-7357-4998-B48B-73752E26440B}" srcOrd="0" destOrd="0" presId="urn:microsoft.com/office/officeart/2005/8/layout/chevron2"/>
    <dgm:cxn modelId="{D4899C7C-D9E5-42D8-BA27-34DCA0E35021}" type="presOf" srcId="{9AD55478-7234-4C2E-BA7D-CE667557958D}" destId="{F62BAF79-B1F1-47C9-804B-38EA20B736D0}" srcOrd="0" destOrd="0" presId="urn:microsoft.com/office/officeart/2005/8/layout/chevron2"/>
    <dgm:cxn modelId="{0FE8F875-46D5-4458-86E3-F48ED25149D3}" type="presOf" srcId="{782CEC33-A043-459F-97B4-7A23C997FE4F}" destId="{F67CAD06-338F-45B7-9057-81B201C747B8}" srcOrd="0" destOrd="0" presId="urn:microsoft.com/office/officeart/2005/8/layout/chevron2"/>
    <dgm:cxn modelId="{47C63662-8F7A-4B06-99A5-9725BDD19CB5}" type="presOf" srcId="{AEBAC45B-2469-432D-8ECE-C1BFFCD7D639}" destId="{638B433A-7357-4998-B48B-73752E26440B}" srcOrd="0" destOrd="1" presId="urn:microsoft.com/office/officeart/2005/8/layout/chevron2"/>
    <dgm:cxn modelId="{7F74F51A-E917-457F-9038-87D5ED13A2A5}" type="presParOf" srcId="{F3696BB2-B9AF-492F-8EEA-C05031205FB2}" destId="{8AC467F9-E0EC-48F7-9C63-622BD7AF8193}" srcOrd="0" destOrd="0" presId="urn:microsoft.com/office/officeart/2005/8/layout/chevron2"/>
    <dgm:cxn modelId="{8D329EBF-A5D4-4C48-ACBF-39E5846108CF}" type="presParOf" srcId="{8AC467F9-E0EC-48F7-9C63-622BD7AF8193}" destId="{F62BAF79-B1F1-47C9-804B-38EA20B736D0}" srcOrd="0" destOrd="0" presId="urn:microsoft.com/office/officeart/2005/8/layout/chevron2"/>
    <dgm:cxn modelId="{C7653D32-4BCA-4A31-9E09-FCFC36AF41EB}" type="presParOf" srcId="{8AC467F9-E0EC-48F7-9C63-622BD7AF8193}" destId="{8DA62771-1F0F-4E0E-924C-661790EE7219}" srcOrd="1" destOrd="0" presId="urn:microsoft.com/office/officeart/2005/8/layout/chevron2"/>
    <dgm:cxn modelId="{27D6744C-F503-4C20-A9C7-867FA2FE395E}" type="presParOf" srcId="{F3696BB2-B9AF-492F-8EEA-C05031205FB2}" destId="{BC06DAAC-4BED-4475-9B90-A50FB831CD82}" srcOrd="1" destOrd="0" presId="urn:microsoft.com/office/officeart/2005/8/layout/chevron2"/>
    <dgm:cxn modelId="{DB1DE0F6-08E7-46F4-BAB5-96A933DEDC4D}" type="presParOf" srcId="{F3696BB2-B9AF-492F-8EEA-C05031205FB2}" destId="{FDE424AD-AB6A-4674-B52C-AEF2F63A5FF0}" srcOrd="2" destOrd="0" presId="urn:microsoft.com/office/officeart/2005/8/layout/chevron2"/>
    <dgm:cxn modelId="{032239E3-CD37-4539-B829-F6003CF1441E}" type="presParOf" srcId="{FDE424AD-AB6A-4674-B52C-AEF2F63A5FF0}" destId="{6A4179A2-DB75-4366-947B-5F7972EB1BAC}" srcOrd="0" destOrd="0" presId="urn:microsoft.com/office/officeart/2005/8/layout/chevron2"/>
    <dgm:cxn modelId="{69060483-1A0E-41A0-93F4-235940C018FB}" type="presParOf" srcId="{FDE424AD-AB6A-4674-B52C-AEF2F63A5FF0}" destId="{A8B90F38-1228-4869-B231-AF07EA340B3B}" srcOrd="1" destOrd="0" presId="urn:microsoft.com/office/officeart/2005/8/layout/chevron2"/>
    <dgm:cxn modelId="{BCE7605D-1961-480F-812B-464F64BA74DE}" type="presParOf" srcId="{F3696BB2-B9AF-492F-8EEA-C05031205FB2}" destId="{1A6571D1-2653-4B49-BFE0-D3EFA589A822}" srcOrd="3" destOrd="0" presId="urn:microsoft.com/office/officeart/2005/8/layout/chevron2"/>
    <dgm:cxn modelId="{1EB5A6D4-DEB4-4A93-BA9A-155B14B759E4}" type="presParOf" srcId="{F3696BB2-B9AF-492F-8EEA-C05031205FB2}" destId="{4435DC4C-07CC-4D84-B134-6A8FA66FCAB5}" srcOrd="4" destOrd="0" presId="urn:microsoft.com/office/officeart/2005/8/layout/chevron2"/>
    <dgm:cxn modelId="{5995F658-96A6-4A46-90B6-30467A170D1E}" type="presParOf" srcId="{4435DC4C-07CC-4D84-B134-6A8FA66FCAB5}" destId="{68CF6A93-C403-4200-A9DA-F5DA69B8E56D}" srcOrd="0" destOrd="0" presId="urn:microsoft.com/office/officeart/2005/8/layout/chevron2"/>
    <dgm:cxn modelId="{1B68DA21-4428-414B-AD9F-8B9AAC315286}" type="presParOf" srcId="{4435DC4C-07CC-4D84-B134-6A8FA66FCAB5}" destId="{FEF7F02C-5C25-4414-B67D-84505BBAEF24}" srcOrd="1" destOrd="0" presId="urn:microsoft.com/office/officeart/2005/8/layout/chevron2"/>
    <dgm:cxn modelId="{9CBF8726-F9D2-4B01-8F7F-88F2C75DAD49}" type="presParOf" srcId="{F3696BB2-B9AF-492F-8EEA-C05031205FB2}" destId="{2849F725-1D15-4301-AA00-D8A164A0C68A}" srcOrd="5" destOrd="0" presId="urn:microsoft.com/office/officeart/2005/8/layout/chevron2"/>
    <dgm:cxn modelId="{E18060C8-C92E-47D0-8CD8-43A4B550B64E}" type="presParOf" srcId="{F3696BB2-B9AF-492F-8EEA-C05031205FB2}" destId="{34E6DE3B-C8CA-4274-B4E0-A5C2F6B72EDF}" srcOrd="6" destOrd="0" presId="urn:microsoft.com/office/officeart/2005/8/layout/chevron2"/>
    <dgm:cxn modelId="{2B325B95-C5D7-4EE2-99E1-C1E6B41100E6}" type="presParOf" srcId="{34E6DE3B-C8CA-4274-B4E0-A5C2F6B72EDF}" destId="{F67CAD06-338F-45B7-9057-81B201C747B8}" srcOrd="0" destOrd="0" presId="urn:microsoft.com/office/officeart/2005/8/layout/chevron2"/>
    <dgm:cxn modelId="{394F2B6C-3AE2-436F-9DD6-11CA5B4DF9D4}" type="presParOf" srcId="{34E6DE3B-C8CA-4274-B4E0-A5C2F6B72EDF}" destId="{638B433A-7357-4998-B48B-73752E26440B}" srcOrd="1" destOrd="0" presId="urn:microsoft.com/office/officeart/2005/8/layout/chevron2"/>
    <dgm:cxn modelId="{4B9B34AB-78F4-4C4C-A454-85AF19FBDFB9}" type="presParOf" srcId="{F3696BB2-B9AF-492F-8EEA-C05031205FB2}" destId="{8DC9DDD4-80B0-4AD1-A179-A3B8281CFDB4}" srcOrd="7" destOrd="0" presId="urn:microsoft.com/office/officeart/2005/8/layout/chevron2"/>
    <dgm:cxn modelId="{7F650B48-6E84-473F-ADB7-12733A1283E3}" type="presParOf" srcId="{F3696BB2-B9AF-492F-8EEA-C05031205FB2}" destId="{81E37848-4129-49BD-BBD1-B6CE60F1C533}" srcOrd="8" destOrd="0" presId="urn:microsoft.com/office/officeart/2005/8/layout/chevron2"/>
    <dgm:cxn modelId="{FDE8C5DD-5E21-45CB-915A-28D79C551787}" type="presParOf" srcId="{81E37848-4129-49BD-BBD1-B6CE60F1C533}" destId="{B0F2991C-D89B-44AA-8422-EFC4E69F5E1E}" srcOrd="0" destOrd="0" presId="urn:microsoft.com/office/officeart/2005/8/layout/chevron2"/>
    <dgm:cxn modelId="{7F9E409D-F757-4AEE-B0F3-D92E2CAE977E}" type="presParOf" srcId="{81E37848-4129-49BD-BBD1-B6CE60F1C533}" destId="{375ED309-06EC-4812-A51B-E2408DAEBB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32DA92-859F-491C-957C-0FE545001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B2D7BD30-32D7-4678-A6C4-464DE8B6D5FB}">
      <dgm:prSet phldrT="[Текст]" custT="1"/>
      <dgm:spPr>
        <a:xfrm rot="5400000">
          <a:off x="-139619" y="141382"/>
          <a:ext cx="930799" cy="651559"/>
        </a:xfr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endParaRPr lang="ru-RU" sz="2000" b="1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AFEB0E55-9FF0-4C40-8EC1-691478466F34}" type="parTrans" cxnId="{023BA0B5-BFB5-44D5-A65C-BFDB985F1094}">
      <dgm:prSet/>
      <dgm:spPr/>
      <dgm:t>
        <a:bodyPr/>
        <a:lstStyle/>
        <a:p>
          <a:endParaRPr lang="ru-RU"/>
        </a:p>
      </dgm:t>
    </dgm:pt>
    <dgm:pt modelId="{EB09A1B4-9B8A-4B38-AF97-7F3F4976F7B2}" type="sibTrans" cxnId="{023BA0B5-BFB5-44D5-A65C-BFDB985F1094}">
      <dgm:prSet/>
      <dgm:spPr/>
      <dgm:t>
        <a:bodyPr/>
        <a:lstStyle/>
        <a:p>
          <a:endParaRPr lang="ru-RU"/>
        </a:p>
      </dgm:t>
    </dgm:pt>
    <dgm:pt modelId="{68B0A199-EDCE-4FEC-90AE-D5B5C1361BD6}">
      <dgm:prSet phldrT="[Текст]"/>
      <dgm:spPr>
        <a:xfrm rot="5400000">
          <a:off x="-139619" y="862352"/>
          <a:ext cx="930799" cy="651559"/>
        </a:xfr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endParaRPr lang="ru-RU" b="1" dirty="0">
            <a:solidFill>
              <a:srgbClr val="00B05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FE7F184-13DC-4DE8-A8B3-E334C98A9BF2}" type="parTrans" cxnId="{82222B5C-DAB9-4DB8-8E58-11C40A79A497}">
      <dgm:prSet/>
      <dgm:spPr/>
      <dgm:t>
        <a:bodyPr/>
        <a:lstStyle/>
        <a:p>
          <a:endParaRPr lang="ru-RU"/>
        </a:p>
      </dgm:t>
    </dgm:pt>
    <dgm:pt modelId="{08A3B172-15CE-4CC4-9263-B5D96DD5A373}" type="sibTrans" cxnId="{82222B5C-DAB9-4DB8-8E58-11C40A79A497}">
      <dgm:prSet/>
      <dgm:spPr/>
      <dgm:t>
        <a:bodyPr/>
        <a:lstStyle/>
        <a:p>
          <a:endParaRPr lang="ru-RU"/>
        </a:p>
      </dgm:t>
    </dgm:pt>
    <dgm:pt modelId="{4646F7FB-87C1-4FDF-9A20-288AE3E08DE8}">
      <dgm:prSet custT="1"/>
      <dgm:spPr>
        <a:xfrm rot="5400000">
          <a:off x="-139619" y="1583321"/>
          <a:ext cx="930799" cy="651559"/>
        </a:xfr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endParaRPr lang="ru-RU" sz="2000" b="1" dirty="0">
            <a:solidFill>
              <a:srgbClr val="00B050"/>
            </a:solidFill>
            <a:latin typeface="Calibri"/>
            <a:ea typeface="+mn-ea"/>
            <a:cs typeface="+mn-cs"/>
          </a:endParaRPr>
        </a:p>
      </dgm:t>
    </dgm:pt>
    <dgm:pt modelId="{895E885F-CCE1-490E-BD9B-16B5D3364EA6}" type="sibTrans" cxnId="{877A4367-3AF2-4CA8-B18E-E5964C78EF27}">
      <dgm:prSet/>
      <dgm:spPr/>
      <dgm:t>
        <a:bodyPr/>
        <a:lstStyle/>
        <a:p>
          <a:endParaRPr lang="ru-RU"/>
        </a:p>
      </dgm:t>
    </dgm:pt>
    <dgm:pt modelId="{FC1FBFBA-9F0B-4F8D-AF32-F9CEC98B5DEB}" type="parTrans" cxnId="{877A4367-3AF2-4CA8-B18E-E5964C78EF27}">
      <dgm:prSet/>
      <dgm:spPr/>
      <dgm:t>
        <a:bodyPr/>
        <a:lstStyle/>
        <a:p>
          <a:endParaRPr lang="ru-RU"/>
        </a:p>
      </dgm:t>
    </dgm:pt>
    <dgm:pt modelId="{1CE8076A-0FC2-46B8-B0F6-196F1D4C43FF}">
      <dgm:prSet/>
      <dgm:spPr>
        <a:xfrm rot="5400000">
          <a:off x="3599497" y="-2225206"/>
          <a:ext cx="605019" cy="650089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Оплата дополнительных дней отпуска по уходу за ребенком-инвалидом</a:t>
          </a:r>
        </a:p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44DBACD-FE74-4F70-97CB-5A4D129D829D}" type="parTrans" cxnId="{60599F3D-110A-47B3-B7F1-6E8F0DE388A6}">
      <dgm:prSet/>
      <dgm:spPr/>
      <dgm:t>
        <a:bodyPr/>
        <a:lstStyle/>
        <a:p>
          <a:endParaRPr lang="ru-RU"/>
        </a:p>
      </dgm:t>
    </dgm:pt>
    <dgm:pt modelId="{4FFEBABD-5EF5-4D2B-BBE5-B5A6804FF2DA}" type="sibTrans" cxnId="{60599F3D-110A-47B3-B7F1-6E8F0DE388A6}">
      <dgm:prSet/>
      <dgm:spPr/>
      <dgm:t>
        <a:bodyPr/>
        <a:lstStyle/>
        <a:p>
          <a:endParaRPr lang="ru-RU"/>
        </a:p>
      </dgm:t>
    </dgm:pt>
    <dgm:pt modelId="{626040C5-6ED1-4027-B6D6-6283FD514F09}">
      <dgm:prSet custT="1"/>
      <dgm:spPr>
        <a:xfrm rot="5400000">
          <a:off x="3599497" y="-1504236"/>
          <a:ext cx="605019" cy="650089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Выплата социального пособия на погребение</a:t>
          </a:r>
        </a:p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F1F5B52-3D3F-43E0-AAB6-D9C77A6E16B4}" type="parTrans" cxnId="{D4D3553B-5399-4873-98A7-832FC6122C38}">
      <dgm:prSet/>
      <dgm:spPr/>
      <dgm:t>
        <a:bodyPr/>
        <a:lstStyle/>
        <a:p>
          <a:endParaRPr lang="ru-RU"/>
        </a:p>
      </dgm:t>
    </dgm:pt>
    <dgm:pt modelId="{09FFC7A4-F6C9-48AA-A407-97EC21B6BD1C}" type="sibTrans" cxnId="{D4D3553B-5399-4873-98A7-832FC6122C38}">
      <dgm:prSet/>
      <dgm:spPr/>
      <dgm:t>
        <a:bodyPr/>
        <a:lstStyle/>
        <a:p>
          <a:endParaRPr lang="ru-RU"/>
        </a:p>
      </dgm:t>
    </dgm:pt>
    <dgm:pt modelId="{C5600FB5-6E1C-4F7E-985A-B1672CB8794B}">
      <dgm:prSet custT="1"/>
      <dgm:spPr>
        <a:xfrm rot="5400000">
          <a:off x="3599497" y="-2946175"/>
          <a:ext cx="605019" cy="650089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Возмещение расходов страхователям через «Прямые выплаты»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7353F14-D163-4C04-9FA1-4731A41CA6C1}" type="parTrans" cxnId="{FDF539F8-5B84-4E23-B478-61587FA80F60}">
      <dgm:prSet/>
      <dgm:spPr/>
      <dgm:t>
        <a:bodyPr/>
        <a:lstStyle/>
        <a:p>
          <a:endParaRPr lang="ru-RU"/>
        </a:p>
      </dgm:t>
    </dgm:pt>
    <dgm:pt modelId="{8E4F69C0-B221-4D06-B077-BC8F3B6F83DB}" type="sibTrans" cxnId="{FDF539F8-5B84-4E23-B478-61587FA80F60}">
      <dgm:prSet/>
      <dgm:spPr/>
      <dgm:t>
        <a:bodyPr/>
        <a:lstStyle/>
        <a:p>
          <a:endParaRPr lang="ru-RU"/>
        </a:p>
      </dgm:t>
    </dgm:pt>
    <dgm:pt modelId="{7338602A-BA16-401F-B006-BC0DE44A732C}">
      <dgm:prSet custT="1"/>
      <dgm:spPr>
        <a:xfrm rot="5400000">
          <a:off x="3599497" y="-2946175"/>
          <a:ext cx="605019" cy="650089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173F76A-893E-45BD-9CA6-FE0898E561BF}" type="parTrans" cxnId="{815F4127-658D-4761-9154-4EE3866AA9CA}">
      <dgm:prSet/>
      <dgm:spPr/>
      <dgm:t>
        <a:bodyPr/>
        <a:lstStyle/>
        <a:p>
          <a:endParaRPr lang="ru-RU"/>
        </a:p>
      </dgm:t>
    </dgm:pt>
    <dgm:pt modelId="{8AD3866B-4AB2-4AEB-9F63-9EB40D70AF2B}" type="sibTrans" cxnId="{815F4127-658D-4761-9154-4EE3866AA9CA}">
      <dgm:prSet/>
      <dgm:spPr/>
      <dgm:t>
        <a:bodyPr/>
        <a:lstStyle/>
        <a:p>
          <a:endParaRPr lang="ru-RU"/>
        </a:p>
      </dgm:t>
    </dgm:pt>
    <dgm:pt modelId="{42B7365D-38BC-41D9-B408-F2B00B7976DC}" type="pres">
      <dgm:prSet presAssocID="{5A32DA92-859F-491C-957C-0FE545001F7D}" presName="linearFlow" presStyleCnt="0">
        <dgm:presLayoutVars>
          <dgm:dir/>
          <dgm:animLvl val="lvl"/>
          <dgm:resizeHandles val="exact"/>
        </dgm:presLayoutVars>
      </dgm:prSet>
      <dgm:spPr/>
    </dgm:pt>
    <dgm:pt modelId="{DD357445-A64A-46E2-9438-BB2A0FE8B073}" type="pres">
      <dgm:prSet presAssocID="{B2D7BD30-32D7-4678-A6C4-464DE8B6D5FB}" presName="composite" presStyleCnt="0"/>
      <dgm:spPr/>
    </dgm:pt>
    <dgm:pt modelId="{184349EF-E740-4E87-BFDA-3BA0AC02CA55}" type="pres">
      <dgm:prSet presAssocID="{B2D7BD30-32D7-4678-A6C4-464DE8B6D5FB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AE7725C-6CD6-473F-896E-A118CAA1C1CA}" type="pres">
      <dgm:prSet presAssocID="{B2D7BD30-32D7-4678-A6C4-464DE8B6D5FB}" presName="descendantText" presStyleLbl="alignAcc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805421B8-946D-428A-8829-93AC2C53641E}" type="pres">
      <dgm:prSet presAssocID="{EB09A1B4-9B8A-4B38-AF97-7F3F4976F7B2}" presName="sp" presStyleCnt="0"/>
      <dgm:spPr/>
    </dgm:pt>
    <dgm:pt modelId="{29104DF7-199F-484F-BD8A-239B89A73503}" type="pres">
      <dgm:prSet presAssocID="{68B0A199-EDCE-4FEC-90AE-D5B5C1361BD6}" presName="composite" presStyleCnt="0"/>
      <dgm:spPr/>
    </dgm:pt>
    <dgm:pt modelId="{8FEA8703-E104-4B25-B04C-688C5F1A8983}" type="pres">
      <dgm:prSet presAssocID="{68B0A199-EDCE-4FEC-90AE-D5B5C1361BD6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E9E3D77-3D62-4533-9831-54663403E52A}" type="pres">
      <dgm:prSet presAssocID="{68B0A199-EDCE-4FEC-90AE-D5B5C1361BD6}" presName="descendantText" presStyleLbl="alignAcc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A4B8ECED-B72F-4754-8BD8-CDA11E3DAC68}" type="pres">
      <dgm:prSet presAssocID="{08A3B172-15CE-4CC4-9263-B5D96DD5A373}" presName="sp" presStyleCnt="0"/>
      <dgm:spPr/>
    </dgm:pt>
    <dgm:pt modelId="{6F926DC4-42A5-4546-89A8-0B72158D3E9B}" type="pres">
      <dgm:prSet presAssocID="{4646F7FB-87C1-4FDF-9A20-288AE3E08DE8}" presName="composite" presStyleCnt="0"/>
      <dgm:spPr/>
    </dgm:pt>
    <dgm:pt modelId="{6B8121FD-D0AD-46E7-85FA-CE5B3A80C187}" type="pres">
      <dgm:prSet presAssocID="{4646F7FB-87C1-4FDF-9A20-288AE3E08DE8}" presName="parentText" presStyleLbl="alignNode1" presStyleIdx="2" presStyleCnt="3" custLinFactNeighborX="0" custLinFactNeighborY="-380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EB4539E8-D96D-47E4-8A54-9B9909F77837}" type="pres">
      <dgm:prSet presAssocID="{4646F7FB-87C1-4FDF-9A20-288AE3E08DE8}" presName="descendantText" presStyleLbl="alignAcc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9DC2E7AC-69DB-4F64-90FA-16C24A63DFFD}" type="presOf" srcId="{626040C5-6ED1-4027-B6D6-6283FD514F09}" destId="{EB4539E8-D96D-47E4-8A54-9B9909F77837}" srcOrd="0" destOrd="0" presId="urn:microsoft.com/office/officeart/2005/8/layout/chevron2"/>
    <dgm:cxn modelId="{82222B5C-DAB9-4DB8-8E58-11C40A79A497}" srcId="{5A32DA92-859F-491C-957C-0FE545001F7D}" destId="{68B0A199-EDCE-4FEC-90AE-D5B5C1361BD6}" srcOrd="1" destOrd="0" parTransId="{7FE7F184-13DC-4DE8-A8B3-E334C98A9BF2}" sibTransId="{08A3B172-15CE-4CC4-9263-B5D96DD5A373}"/>
    <dgm:cxn modelId="{F37C1B36-D7EC-49B1-B52A-7F11B7BF2389}" type="presOf" srcId="{B2D7BD30-32D7-4678-A6C4-464DE8B6D5FB}" destId="{184349EF-E740-4E87-BFDA-3BA0AC02CA55}" srcOrd="0" destOrd="0" presId="urn:microsoft.com/office/officeart/2005/8/layout/chevron2"/>
    <dgm:cxn modelId="{37ED96EF-B344-4467-9DEF-238D1BDE2128}" type="presOf" srcId="{7338602A-BA16-401F-B006-BC0DE44A732C}" destId="{FAE7725C-6CD6-473F-896E-A118CAA1C1CA}" srcOrd="0" destOrd="0" presId="urn:microsoft.com/office/officeart/2005/8/layout/chevron2"/>
    <dgm:cxn modelId="{D6B5DE1E-EF8B-455A-A820-AFA2FE47D762}" type="presOf" srcId="{4646F7FB-87C1-4FDF-9A20-288AE3E08DE8}" destId="{6B8121FD-D0AD-46E7-85FA-CE5B3A80C187}" srcOrd="0" destOrd="0" presId="urn:microsoft.com/office/officeart/2005/8/layout/chevron2"/>
    <dgm:cxn modelId="{60599F3D-110A-47B3-B7F1-6E8F0DE388A6}" srcId="{68B0A199-EDCE-4FEC-90AE-D5B5C1361BD6}" destId="{1CE8076A-0FC2-46B8-B0F6-196F1D4C43FF}" srcOrd="0" destOrd="0" parTransId="{244DBACD-FE74-4F70-97CB-5A4D129D829D}" sibTransId="{4FFEBABD-5EF5-4D2B-BBE5-B5A6804FF2DA}"/>
    <dgm:cxn modelId="{51D4DCAD-BAE0-46CE-821E-51E7460CC005}" type="presOf" srcId="{5A32DA92-859F-491C-957C-0FE545001F7D}" destId="{42B7365D-38BC-41D9-B408-F2B00B7976DC}" srcOrd="0" destOrd="0" presId="urn:microsoft.com/office/officeart/2005/8/layout/chevron2"/>
    <dgm:cxn modelId="{877A4367-3AF2-4CA8-B18E-E5964C78EF27}" srcId="{5A32DA92-859F-491C-957C-0FE545001F7D}" destId="{4646F7FB-87C1-4FDF-9A20-288AE3E08DE8}" srcOrd="2" destOrd="0" parTransId="{FC1FBFBA-9F0B-4F8D-AF32-F9CEC98B5DEB}" sibTransId="{895E885F-CCE1-490E-BD9B-16B5D3364EA6}"/>
    <dgm:cxn modelId="{D66F9932-8B97-4B7C-8B81-4599BC963695}" type="presOf" srcId="{1CE8076A-0FC2-46B8-B0F6-196F1D4C43FF}" destId="{AE9E3D77-3D62-4533-9831-54663403E52A}" srcOrd="0" destOrd="0" presId="urn:microsoft.com/office/officeart/2005/8/layout/chevron2"/>
    <dgm:cxn modelId="{D4D3553B-5399-4873-98A7-832FC6122C38}" srcId="{4646F7FB-87C1-4FDF-9A20-288AE3E08DE8}" destId="{626040C5-6ED1-4027-B6D6-6283FD514F09}" srcOrd="0" destOrd="0" parTransId="{DF1F5B52-3D3F-43E0-AAB6-D9C77A6E16B4}" sibTransId="{09FFC7A4-F6C9-48AA-A407-97EC21B6BD1C}"/>
    <dgm:cxn modelId="{D6BB0D46-D4F8-484D-9AD9-34A6284E55B6}" type="presOf" srcId="{C5600FB5-6E1C-4F7E-985A-B1672CB8794B}" destId="{FAE7725C-6CD6-473F-896E-A118CAA1C1CA}" srcOrd="0" destOrd="1" presId="urn:microsoft.com/office/officeart/2005/8/layout/chevron2"/>
    <dgm:cxn modelId="{815F4127-658D-4761-9154-4EE3866AA9CA}" srcId="{B2D7BD30-32D7-4678-A6C4-464DE8B6D5FB}" destId="{7338602A-BA16-401F-B006-BC0DE44A732C}" srcOrd="0" destOrd="0" parTransId="{9173F76A-893E-45BD-9CA6-FE0898E561BF}" sibTransId="{8AD3866B-4AB2-4AEB-9F63-9EB40D70AF2B}"/>
    <dgm:cxn modelId="{CB308159-37ED-4D78-BF0D-4851F2E182A8}" type="presOf" srcId="{68B0A199-EDCE-4FEC-90AE-D5B5C1361BD6}" destId="{8FEA8703-E104-4B25-B04C-688C5F1A8983}" srcOrd="0" destOrd="0" presId="urn:microsoft.com/office/officeart/2005/8/layout/chevron2"/>
    <dgm:cxn modelId="{FDF539F8-5B84-4E23-B478-61587FA80F60}" srcId="{B2D7BD30-32D7-4678-A6C4-464DE8B6D5FB}" destId="{C5600FB5-6E1C-4F7E-985A-B1672CB8794B}" srcOrd="1" destOrd="0" parTransId="{D7353F14-D163-4C04-9FA1-4731A41CA6C1}" sibTransId="{8E4F69C0-B221-4D06-B077-BC8F3B6F83DB}"/>
    <dgm:cxn modelId="{023BA0B5-BFB5-44D5-A65C-BFDB985F1094}" srcId="{5A32DA92-859F-491C-957C-0FE545001F7D}" destId="{B2D7BD30-32D7-4678-A6C4-464DE8B6D5FB}" srcOrd="0" destOrd="0" parTransId="{AFEB0E55-9FF0-4C40-8EC1-691478466F34}" sibTransId="{EB09A1B4-9B8A-4B38-AF97-7F3F4976F7B2}"/>
    <dgm:cxn modelId="{64BB50CA-0EE0-47A3-AA7F-1C01C59ADFE9}" type="presParOf" srcId="{42B7365D-38BC-41D9-B408-F2B00B7976DC}" destId="{DD357445-A64A-46E2-9438-BB2A0FE8B073}" srcOrd="0" destOrd="0" presId="urn:microsoft.com/office/officeart/2005/8/layout/chevron2"/>
    <dgm:cxn modelId="{D78C440F-2EB4-4358-91D2-F2E71D77C361}" type="presParOf" srcId="{DD357445-A64A-46E2-9438-BB2A0FE8B073}" destId="{184349EF-E740-4E87-BFDA-3BA0AC02CA55}" srcOrd="0" destOrd="0" presId="urn:microsoft.com/office/officeart/2005/8/layout/chevron2"/>
    <dgm:cxn modelId="{3A0620C5-BB0C-4958-9CF2-E1F89927126A}" type="presParOf" srcId="{DD357445-A64A-46E2-9438-BB2A0FE8B073}" destId="{FAE7725C-6CD6-473F-896E-A118CAA1C1CA}" srcOrd="1" destOrd="0" presId="urn:microsoft.com/office/officeart/2005/8/layout/chevron2"/>
    <dgm:cxn modelId="{3ECC0BCA-5E39-4AB6-A549-D5A454D94BCE}" type="presParOf" srcId="{42B7365D-38BC-41D9-B408-F2B00B7976DC}" destId="{805421B8-946D-428A-8829-93AC2C53641E}" srcOrd="1" destOrd="0" presId="urn:microsoft.com/office/officeart/2005/8/layout/chevron2"/>
    <dgm:cxn modelId="{80FC0630-479E-4973-AFB7-FC657E732F62}" type="presParOf" srcId="{42B7365D-38BC-41D9-B408-F2B00B7976DC}" destId="{29104DF7-199F-484F-BD8A-239B89A73503}" srcOrd="2" destOrd="0" presId="urn:microsoft.com/office/officeart/2005/8/layout/chevron2"/>
    <dgm:cxn modelId="{345E9A53-BBB9-4DEF-805E-EA7B263B3AFD}" type="presParOf" srcId="{29104DF7-199F-484F-BD8A-239B89A73503}" destId="{8FEA8703-E104-4B25-B04C-688C5F1A8983}" srcOrd="0" destOrd="0" presId="urn:microsoft.com/office/officeart/2005/8/layout/chevron2"/>
    <dgm:cxn modelId="{1FE14017-CA3B-43B2-8A59-385AE39DFAB1}" type="presParOf" srcId="{29104DF7-199F-484F-BD8A-239B89A73503}" destId="{AE9E3D77-3D62-4533-9831-54663403E52A}" srcOrd="1" destOrd="0" presId="urn:microsoft.com/office/officeart/2005/8/layout/chevron2"/>
    <dgm:cxn modelId="{0BFC4CD0-729E-4EC1-B940-E66DDD29E725}" type="presParOf" srcId="{42B7365D-38BC-41D9-B408-F2B00B7976DC}" destId="{A4B8ECED-B72F-4754-8BD8-CDA11E3DAC68}" srcOrd="3" destOrd="0" presId="urn:microsoft.com/office/officeart/2005/8/layout/chevron2"/>
    <dgm:cxn modelId="{6B8C428E-3623-4E2F-9AF3-0FF5369B19F8}" type="presParOf" srcId="{42B7365D-38BC-41D9-B408-F2B00B7976DC}" destId="{6F926DC4-42A5-4546-89A8-0B72158D3E9B}" srcOrd="4" destOrd="0" presId="urn:microsoft.com/office/officeart/2005/8/layout/chevron2"/>
    <dgm:cxn modelId="{A1958A2F-2B82-4053-ADB3-DA61B429EBDF}" type="presParOf" srcId="{6F926DC4-42A5-4546-89A8-0B72158D3E9B}" destId="{6B8121FD-D0AD-46E7-85FA-CE5B3A80C187}" srcOrd="0" destOrd="0" presId="urn:microsoft.com/office/officeart/2005/8/layout/chevron2"/>
    <dgm:cxn modelId="{367E5B16-7299-4C41-AB2D-D110852D91BD}" type="presParOf" srcId="{6F926DC4-42A5-4546-89A8-0B72158D3E9B}" destId="{EB4539E8-D96D-47E4-8A54-9B9909F778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FB8738-DF4A-437B-9BEC-B35B783823E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65600-274E-4201-BEC3-F766F45BE0E3}">
      <dgm:prSet phldrT="[Текст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ru-RU" dirty="0"/>
        </a:p>
      </dgm:t>
    </dgm:pt>
    <dgm:pt modelId="{1317B562-B105-4242-8999-CDDBE54F9DB8}" type="parTrans" cxnId="{8B81A116-9DB5-4464-B5C4-92920C4ECFC9}">
      <dgm:prSet/>
      <dgm:spPr/>
      <dgm:t>
        <a:bodyPr/>
        <a:lstStyle/>
        <a:p>
          <a:endParaRPr lang="ru-RU"/>
        </a:p>
      </dgm:t>
    </dgm:pt>
    <dgm:pt modelId="{7E923C66-D260-4E50-BF39-7BFFBA34928B}" type="sibTrans" cxnId="{8B81A116-9DB5-4464-B5C4-92920C4ECFC9}">
      <dgm:prSet/>
      <dgm:spPr/>
      <dgm:t>
        <a:bodyPr/>
        <a:lstStyle/>
        <a:p>
          <a:endParaRPr lang="ru-RU"/>
        </a:p>
      </dgm:t>
    </dgm:pt>
    <dgm:pt modelId="{30D07CD0-01A1-45EF-AB88-21B8DE291C98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pPr algn="just"/>
          <a:r>
            <a:rPr lang="ru-RU" sz="3200" i="1" dirty="0" smtClean="0">
              <a:solidFill>
                <a:srgbClr val="1B037F"/>
              </a:solidFill>
              <a:latin typeface="Times New Roman" pitchFamily="18" charset="0"/>
              <a:cs typeface="Times New Roman" pitchFamily="18" charset="0"/>
            </a:rPr>
            <a:t>АНАЛИЗ НАЗНАЧАЕМЫХ ПОСОБИЙ И ВОЗМЕЩЕНИЙ</a:t>
          </a:r>
          <a:endParaRPr lang="ru-RU" sz="3200" i="1" dirty="0">
            <a:solidFill>
              <a:srgbClr val="1B037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87DB68-C3C2-4457-928F-E6FC99F3BB6C}" type="parTrans" cxnId="{8814268C-73F9-4F31-B401-7D4E9892142B}">
      <dgm:prSet/>
      <dgm:spPr/>
      <dgm:t>
        <a:bodyPr/>
        <a:lstStyle/>
        <a:p>
          <a:endParaRPr lang="ru-RU"/>
        </a:p>
      </dgm:t>
    </dgm:pt>
    <dgm:pt modelId="{CD371681-4EBB-45D6-9625-F50C1CB3E04B}" type="sibTrans" cxnId="{8814268C-73F9-4F31-B401-7D4E9892142B}">
      <dgm:prSet/>
      <dgm:spPr/>
      <dgm:t>
        <a:bodyPr/>
        <a:lstStyle/>
        <a:p>
          <a:endParaRPr lang="ru-RU"/>
        </a:p>
      </dgm:t>
    </dgm:pt>
    <dgm:pt modelId="{42BD6A47-1C3A-4631-BCCA-1649CCCEB225}" type="pres">
      <dgm:prSet presAssocID="{97FB8738-DF4A-437B-9BEC-B35B783823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7C247-7A72-4014-8157-63D8CFDAB22F}" type="pres">
      <dgm:prSet presAssocID="{15165600-274E-4201-BEC3-F766F45BE0E3}" presName="composite" presStyleCnt="0"/>
      <dgm:spPr/>
    </dgm:pt>
    <dgm:pt modelId="{98F95A2E-D78D-4775-8712-D108BD6F33AB}" type="pres">
      <dgm:prSet presAssocID="{15165600-274E-4201-BEC3-F766F45BE0E3}" presName="parentText" presStyleLbl="alignNode1" presStyleIdx="0" presStyleCnt="1" custScaleY="170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656E3-F4FB-44FD-9090-2875EB80DF67}" type="pres">
      <dgm:prSet presAssocID="{15165600-274E-4201-BEC3-F766F45BE0E3}" presName="descendantText" presStyleLbl="alignAcc1" presStyleIdx="0" presStyleCnt="1" custScaleY="207834" custLinFactNeighborX="-350" custLinFactNeighborY="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85554E-24FB-4339-A3B4-12D7D07B2A81}" type="presOf" srcId="{97FB8738-DF4A-437B-9BEC-B35B783823E6}" destId="{42BD6A47-1C3A-4631-BCCA-1649CCCEB225}" srcOrd="0" destOrd="0" presId="urn:microsoft.com/office/officeart/2005/8/layout/chevron2"/>
    <dgm:cxn modelId="{AA77E705-C95F-4BE8-B2F8-97BAD3103ADC}" type="presOf" srcId="{15165600-274E-4201-BEC3-F766F45BE0E3}" destId="{98F95A2E-D78D-4775-8712-D108BD6F33AB}" srcOrd="0" destOrd="0" presId="urn:microsoft.com/office/officeart/2005/8/layout/chevron2"/>
    <dgm:cxn modelId="{F852A6F2-37E3-4B44-9243-8E2F48D9CD05}" type="presOf" srcId="{30D07CD0-01A1-45EF-AB88-21B8DE291C98}" destId="{6E1656E3-F4FB-44FD-9090-2875EB80DF67}" srcOrd="0" destOrd="0" presId="urn:microsoft.com/office/officeart/2005/8/layout/chevron2"/>
    <dgm:cxn modelId="{8814268C-73F9-4F31-B401-7D4E9892142B}" srcId="{15165600-274E-4201-BEC3-F766F45BE0E3}" destId="{30D07CD0-01A1-45EF-AB88-21B8DE291C98}" srcOrd="0" destOrd="0" parTransId="{2E87DB68-C3C2-4457-928F-E6FC99F3BB6C}" sibTransId="{CD371681-4EBB-45D6-9625-F50C1CB3E04B}"/>
    <dgm:cxn modelId="{8B81A116-9DB5-4464-B5C4-92920C4ECFC9}" srcId="{97FB8738-DF4A-437B-9BEC-B35B783823E6}" destId="{15165600-274E-4201-BEC3-F766F45BE0E3}" srcOrd="0" destOrd="0" parTransId="{1317B562-B105-4242-8999-CDDBE54F9DB8}" sibTransId="{7E923C66-D260-4E50-BF39-7BFFBA34928B}"/>
    <dgm:cxn modelId="{86373139-2024-4B2A-81C4-FDD015F979F3}" type="presParOf" srcId="{42BD6A47-1C3A-4631-BCCA-1649CCCEB225}" destId="{B057C247-7A72-4014-8157-63D8CFDAB22F}" srcOrd="0" destOrd="0" presId="urn:microsoft.com/office/officeart/2005/8/layout/chevron2"/>
    <dgm:cxn modelId="{E29A695C-FB43-4DB2-8D2B-9ACFD33810CC}" type="presParOf" srcId="{B057C247-7A72-4014-8157-63D8CFDAB22F}" destId="{98F95A2E-D78D-4775-8712-D108BD6F33AB}" srcOrd="0" destOrd="0" presId="urn:microsoft.com/office/officeart/2005/8/layout/chevron2"/>
    <dgm:cxn modelId="{9D2CB651-FF5F-4093-B542-86FC02AD221C}" type="presParOf" srcId="{B057C247-7A72-4014-8157-63D8CFDAB22F}" destId="{6E1656E3-F4FB-44FD-9090-2875EB80DF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052196-87A2-44AC-8ECC-0AA30A805C9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9244D53-4D9E-4B0B-A501-4322FE6A1AB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Назначение пособий СФР и направление в УФК </a:t>
          </a:r>
        </a:p>
        <a:p>
          <a:r>
            <a:rPr lang="ru-RU" dirty="0" smtClean="0">
              <a:solidFill>
                <a:srgbClr val="002060"/>
              </a:solidFill>
            </a:rPr>
            <a:t>9 рабочих дней, в соответствии с Федеральным законом №255-ФЗ, постановлением Правительства РФ №2010</a:t>
          </a:r>
          <a:endParaRPr lang="ru-RU" dirty="0">
            <a:solidFill>
              <a:srgbClr val="002060"/>
            </a:solidFill>
          </a:endParaRPr>
        </a:p>
      </dgm:t>
    </dgm:pt>
    <dgm:pt modelId="{15F16A8B-904C-481F-8613-2C1B80BFC448}" type="parTrans" cxnId="{B59CEEF8-F7FA-44BA-B7A4-25011EFB9991}">
      <dgm:prSet/>
      <dgm:spPr/>
      <dgm:t>
        <a:bodyPr/>
        <a:lstStyle/>
        <a:p>
          <a:endParaRPr lang="ru-RU"/>
        </a:p>
      </dgm:t>
    </dgm:pt>
    <dgm:pt modelId="{2C0B07B8-819F-4FB6-B152-C8CD67628E09}" type="sibTrans" cxnId="{B59CEEF8-F7FA-44BA-B7A4-25011EFB9991}">
      <dgm:prSet/>
      <dgm:spPr/>
      <dgm:t>
        <a:bodyPr/>
        <a:lstStyle/>
        <a:p>
          <a:endParaRPr lang="ru-RU"/>
        </a:p>
      </dgm:t>
    </dgm:pt>
    <dgm:pt modelId="{C70C9E95-D300-413B-BC18-17FC0ADB70E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Получение застрахованным лицом пособия с момента направления  платежного документа СФР  в УФК</a:t>
          </a:r>
        </a:p>
        <a:p>
          <a:r>
            <a:rPr lang="ru-RU" dirty="0" smtClean="0">
              <a:solidFill>
                <a:srgbClr val="002060"/>
              </a:solidFill>
            </a:rPr>
            <a:t> 1 день(карта МИР) от 3 до 5 банковских дней (реквизиты)</a:t>
          </a:r>
          <a:endParaRPr lang="ru-RU" dirty="0">
            <a:solidFill>
              <a:srgbClr val="002060"/>
            </a:solidFill>
          </a:endParaRPr>
        </a:p>
      </dgm:t>
    </dgm:pt>
    <dgm:pt modelId="{39B0EC42-3F7E-489B-B17E-A295D23E816A}" type="parTrans" cxnId="{ACC3EEA4-05CF-43E5-B3AC-6DA835C58DF0}">
      <dgm:prSet/>
      <dgm:spPr/>
      <dgm:t>
        <a:bodyPr/>
        <a:lstStyle/>
        <a:p>
          <a:endParaRPr lang="ru-RU"/>
        </a:p>
      </dgm:t>
    </dgm:pt>
    <dgm:pt modelId="{80E835EB-8A69-4BC6-ADFB-4895DE0675E4}" type="sibTrans" cxnId="{ACC3EEA4-05CF-43E5-B3AC-6DA835C58DF0}">
      <dgm:prSet/>
      <dgm:spPr/>
      <dgm:t>
        <a:bodyPr/>
        <a:lstStyle/>
        <a:p>
          <a:endParaRPr lang="ru-RU"/>
        </a:p>
      </dgm:t>
    </dgm:pt>
    <dgm:pt modelId="{9C6E09E9-198F-4A5D-A0CF-1171F9BB613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Получение застрахованным лицом пособия через почтовый  перевод</a:t>
          </a:r>
        </a:p>
        <a:p>
          <a:r>
            <a:rPr lang="ru-RU" dirty="0" smtClean="0">
              <a:solidFill>
                <a:srgbClr val="002060"/>
              </a:solidFill>
            </a:rPr>
            <a:t> от 2 до 60 дней</a:t>
          </a:r>
          <a:endParaRPr lang="ru-RU" dirty="0">
            <a:solidFill>
              <a:srgbClr val="002060"/>
            </a:solidFill>
          </a:endParaRPr>
        </a:p>
      </dgm:t>
    </dgm:pt>
    <dgm:pt modelId="{BA608C62-B392-4A44-A0DC-D6EF348A033D}" type="parTrans" cxnId="{54AE391E-4F2D-4E2D-9F7B-9C16E2E72629}">
      <dgm:prSet/>
      <dgm:spPr/>
      <dgm:t>
        <a:bodyPr/>
        <a:lstStyle/>
        <a:p>
          <a:endParaRPr lang="ru-RU"/>
        </a:p>
      </dgm:t>
    </dgm:pt>
    <dgm:pt modelId="{4206C786-DB64-4D67-BE03-B9FDA9ACC6B0}" type="sibTrans" cxnId="{54AE391E-4F2D-4E2D-9F7B-9C16E2E72629}">
      <dgm:prSet/>
      <dgm:spPr/>
      <dgm:t>
        <a:bodyPr/>
        <a:lstStyle/>
        <a:p>
          <a:endParaRPr lang="ru-RU"/>
        </a:p>
      </dgm:t>
    </dgm:pt>
    <dgm:pt modelId="{F2542503-019E-47F7-BC49-451CEA262997}" type="pres">
      <dgm:prSet presAssocID="{0B052196-87A2-44AC-8ECC-0AA30A805C94}" presName="Name0" presStyleCnt="0">
        <dgm:presLayoutVars>
          <dgm:dir/>
          <dgm:animLvl val="lvl"/>
          <dgm:resizeHandles val="exact"/>
        </dgm:presLayoutVars>
      </dgm:prSet>
      <dgm:spPr/>
    </dgm:pt>
    <dgm:pt modelId="{8E21EB06-0C3E-486E-BFF9-863B7CE7604A}" type="pres">
      <dgm:prSet presAssocID="{19244D53-4D9E-4B0B-A501-4322FE6A1AB3}" presName="parTxOnly" presStyleLbl="node1" presStyleIdx="0" presStyleCnt="3" custScaleX="139363" custScaleY="150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4F8A0-588C-4956-9D39-859479FC3B15}" type="pres">
      <dgm:prSet presAssocID="{2C0B07B8-819F-4FB6-B152-C8CD67628E09}" presName="parTxOnlySpace" presStyleCnt="0"/>
      <dgm:spPr/>
    </dgm:pt>
    <dgm:pt modelId="{FE7679FC-03CD-427E-947E-2E65EA8862B6}" type="pres">
      <dgm:prSet presAssocID="{C70C9E95-D300-413B-BC18-17FC0ADB70ED}" presName="parTxOnly" presStyleLbl="node1" presStyleIdx="1" presStyleCnt="3" custScaleX="142654" custScaleY="171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A830C-FD45-4CB5-932B-9E4F862CDAA7}" type="pres">
      <dgm:prSet presAssocID="{80E835EB-8A69-4BC6-ADFB-4895DE0675E4}" presName="parTxOnlySpace" presStyleCnt="0"/>
      <dgm:spPr/>
    </dgm:pt>
    <dgm:pt modelId="{BD6BDC89-B120-4F03-9B95-6E89903C83DB}" type="pres">
      <dgm:prSet presAssocID="{9C6E09E9-198F-4A5D-A0CF-1171F9BB6136}" presName="parTxOnly" presStyleLbl="node1" presStyleIdx="2" presStyleCnt="3" custScaleX="123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AB685-3B15-4344-AD10-BF0C91AABD5F}" type="presOf" srcId="{9C6E09E9-198F-4A5D-A0CF-1171F9BB6136}" destId="{BD6BDC89-B120-4F03-9B95-6E89903C83DB}" srcOrd="0" destOrd="0" presId="urn:microsoft.com/office/officeart/2005/8/layout/chevron1"/>
    <dgm:cxn modelId="{54AE391E-4F2D-4E2D-9F7B-9C16E2E72629}" srcId="{0B052196-87A2-44AC-8ECC-0AA30A805C94}" destId="{9C6E09E9-198F-4A5D-A0CF-1171F9BB6136}" srcOrd="2" destOrd="0" parTransId="{BA608C62-B392-4A44-A0DC-D6EF348A033D}" sibTransId="{4206C786-DB64-4D67-BE03-B9FDA9ACC6B0}"/>
    <dgm:cxn modelId="{BDAE37D6-19F2-4511-B5F5-9D56D30BC3EF}" type="presOf" srcId="{0B052196-87A2-44AC-8ECC-0AA30A805C94}" destId="{F2542503-019E-47F7-BC49-451CEA262997}" srcOrd="0" destOrd="0" presId="urn:microsoft.com/office/officeart/2005/8/layout/chevron1"/>
    <dgm:cxn modelId="{ACC3EEA4-05CF-43E5-B3AC-6DA835C58DF0}" srcId="{0B052196-87A2-44AC-8ECC-0AA30A805C94}" destId="{C70C9E95-D300-413B-BC18-17FC0ADB70ED}" srcOrd="1" destOrd="0" parTransId="{39B0EC42-3F7E-489B-B17E-A295D23E816A}" sibTransId="{80E835EB-8A69-4BC6-ADFB-4895DE0675E4}"/>
    <dgm:cxn modelId="{BDC55BCF-892B-41D4-9240-9A40509E14CC}" type="presOf" srcId="{C70C9E95-D300-413B-BC18-17FC0ADB70ED}" destId="{FE7679FC-03CD-427E-947E-2E65EA8862B6}" srcOrd="0" destOrd="0" presId="urn:microsoft.com/office/officeart/2005/8/layout/chevron1"/>
    <dgm:cxn modelId="{B59CEEF8-F7FA-44BA-B7A4-25011EFB9991}" srcId="{0B052196-87A2-44AC-8ECC-0AA30A805C94}" destId="{19244D53-4D9E-4B0B-A501-4322FE6A1AB3}" srcOrd="0" destOrd="0" parTransId="{15F16A8B-904C-481F-8613-2C1B80BFC448}" sibTransId="{2C0B07B8-819F-4FB6-B152-C8CD67628E09}"/>
    <dgm:cxn modelId="{738B3D7C-F448-4EBE-83E5-A4A000086FE7}" type="presOf" srcId="{19244D53-4D9E-4B0B-A501-4322FE6A1AB3}" destId="{8E21EB06-0C3E-486E-BFF9-863B7CE7604A}" srcOrd="0" destOrd="0" presId="urn:microsoft.com/office/officeart/2005/8/layout/chevron1"/>
    <dgm:cxn modelId="{53FF7820-DDC9-44AF-BDC9-F21D4B6B50DB}" type="presParOf" srcId="{F2542503-019E-47F7-BC49-451CEA262997}" destId="{8E21EB06-0C3E-486E-BFF9-863B7CE7604A}" srcOrd="0" destOrd="0" presId="urn:microsoft.com/office/officeart/2005/8/layout/chevron1"/>
    <dgm:cxn modelId="{C8D004FF-5928-4762-B12F-643ADECBAFFE}" type="presParOf" srcId="{F2542503-019E-47F7-BC49-451CEA262997}" destId="{8694F8A0-588C-4956-9D39-859479FC3B15}" srcOrd="1" destOrd="0" presId="urn:microsoft.com/office/officeart/2005/8/layout/chevron1"/>
    <dgm:cxn modelId="{0040AA46-72ED-4535-91B0-F710DB1AF3B1}" type="presParOf" srcId="{F2542503-019E-47F7-BC49-451CEA262997}" destId="{FE7679FC-03CD-427E-947E-2E65EA8862B6}" srcOrd="2" destOrd="0" presId="urn:microsoft.com/office/officeart/2005/8/layout/chevron1"/>
    <dgm:cxn modelId="{C56DA007-C8AA-4B22-95A8-8809568C611C}" type="presParOf" srcId="{F2542503-019E-47F7-BC49-451CEA262997}" destId="{8F2A830C-FD45-4CB5-932B-9E4F862CDAA7}" srcOrd="3" destOrd="0" presId="urn:microsoft.com/office/officeart/2005/8/layout/chevron1"/>
    <dgm:cxn modelId="{05FED0F8-637D-4F72-8358-60DA832381B6}" type="presParOf" srcId="{F2542503-019E-47F7-BC49-451CEA262997}" destId="{BD6BDC89-B120-4F03-9B95-6E89903C83D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B8FB08-EF37-4977-A7B9-302FE75F54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9430900-1A01-4ED0-80E6-E24B8FEB41B9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Загрузка реестра сведений от работодателя, либо из «</a:t>
          </a:r>
          <a:r>
            <a:rPr lang="ru-RU" dirty="0" err="1" smtClean="0">
              <a:solidFill>
                <a:srgbClr val="002060"/>
              </a:solidFill>
            </a:rPr>
            <a:t>проактива</a:t>
          </a:r>
          <a:r>
            <a:rPr lang="ru-RU" dirty="0" smtClean="0">
              <a:solidFill>
                <a:srgbClr val="002060"/>
              </a:solidFill>
            </a:rPr>
            <a:t>»</a:t>
          </a:r>
        </a:p>
        <a:p>
          <a:r>
            <a:rPr lang="ru-RU" dirty="0" smtClean="0">
              <a:solidFill>
                <a:srgbClr val="002060"/>
              </a:solidFill>
            </a:rPr>
            <a:t>1 день</a:t>
          </a:r>
          <a:endParaRPr lang="ru-RU" dirty="0">
            <a:solidFill>
              <a:srgbClr val="002060"/>
            </a:solidFill>
          </a:endParaRPr>
        </a:p>
      </dgm:t>
    </dgm:pt>
    <dgm:pt modelId="{3B4FB869-18FD-4EFC-9D6D-04243F3B207B}" type="parTrans" cxnId="{A1D3BBDB-B5A0-4BAA-9A06-B0B9A15DBCD7}">
      <dgm:prSet/>
      <dgm:spPr/>
      <dgm:t>
        <a:bodyPr/>
        <a:lstStyle/>
        <a:p>
          <a:endParaRPr lang="ru-RU"/>
        </a:p>
      </dgm:t>
    </dgm:pt>
    <dgm:pt modelId="{519BFB94-BCAC-4927-9F0B-31B19755F8CE}" type="sibTrans" cxnId="{A1D3BBDB-B5A0-4BAA-9A06-B0B9A15DBCD7}">
      <dgm:prSet/>
      <dgm:spPr/>
      <dgm:t>
        <a:bodyPr/>
        <a:lstStyle/>
        <a:p>
          <a:endParaRPr lang="ru-RU"/>
        </a:p>
      </dgm:t>
    </dgm:pt>
    <dgm:pt modelId="{DEBE4384-4EE5-4BF6-B079-296389E19F3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Проверка правильности начисления пособия и подготовка приказа </a:t>
          </a:r>
        </a:p>
        <a:p>
          <a:r>
            <a:rPr lang="ru-RU" dirty="0" smtClean="0">
              <a:solidFill>
                <a:srgbClr val="002060"/>
              </a:solidFill>
            </a:rPr>
            <a:t>1 день</a:t>
          </a:r>
          <a:endParaRPr lang="ru-RU" dirty="0">
            <a:solidFill>
              <a:srgbClr val="002060"/>
            </a:solidFill>
          </a:endParaRPr>
        </a:p>
      </dgm:t>
    </dgm:pt>
    <dgm:pt modelId="{F0F1E9C6-301E-4E41-B36E-167724AD275D}" type="parTrans" cxnId="{25BF2149-87F6-4A34-8A66-9715C2DA7CA9}">
      <dgm:prSet/>
      <dgm:spPr/>
      <dgm:t>
        <a:bodyPr/>
        <a:lstStyle/>
        <a:p>
          <a:endParaRPr lang="ru-RU"/>
        </a:p>
      </dgm:t>
    </dgm:pt>
    <dgm:pt modelId="{199C78DA-D01A-4939-8588-E763653535E2}" type="sibTrans" cxnId="{25BF2149-87F6-4A34-8A66-9715C2DA7CA9}">
      <dgm:prSet/>
      <dgm:spPr/>
      <dgm:t>
        <a:bodyPr/>
        <a:lstStyle/>
        <a:p>
          <a:endParaRPr lang="ru-RU"/>
        </a:p>
      </dgm:t>
    </dgm:pt>
    <dgm:pt modelId="{772B80DD-587A-4E83-B127-FE010B9C029E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Расчет пособия на следующий день после загрузки реестра сведений </a:t>
          </a:r>
        </a:p>
        <a:p>
          <a:r>
            <a:rPr lang="ru-RU" dirty="0" smtClean="0">
              <a:solidFill>
                <a:srgbClr val="002060"/>
              </a:solidFill>
            </a:rPr>
            <a:t>1 день</a:t>
          </a:r>
          <a:endParaRPr lang="ru-RU" dirty="0">
            <a:solidFill>
              <a:srgbClr val="002060"/>
            </a:solidFill>
          </a:endParaRPr>
        </a:p>
      </dgm:t>
    </dgm:pt>
    <dgm:pt modelId="{C5A6F1DD-E5C1-4651-84B2-3D9AE8DC4484}" type="parTrans" cxnId="{32FED603-6680-449F-8601-D7B4D1017FE2}">
      <dgm:prSet/>
      <dgm:spPr/>
      <dgm:t>
        <a:bodyPr/>
        <a:lstStyle/>
        <a:p>
          <a:endParaRPr lang="ru-RU"/>
        </a:p>
      </dgm:t>
    </dgm:pt>
    <dgm:pt modelId="{3FE402EE-4B2C-4FE2-A132-46E4EE4AA4F0}" type="sibTrans" cxnId="{32FED603-6680-449F-8601-D7B4D1017FE2}">
      <dgm:prSet/>
      <dgm:spPr/>
      <dgm:t>
        <a:bodyPr/>
        <a:lstStyle/>
        <a:p>
          <a:endParaRPr lang="ru-RU"/>
        </a:p>
      </dgm:t>
    </dgm:pt>
    <dgm:pt modelId="{FF138D76-F5AF-4B5B-993D-F932E01CFEF7}">
      <dgm:prSet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Направление приказа в УФК </a:t>
          </a:r>
        </a:p>
        <a:p>
          <a:r>
            <a:rPr lang="ru-RU" dirty="0" smtClean="0">
              <a:solidFill>
                <a:srgbClr val="002060"/>
              </a:solidFill>
            </a:rPr>
            <a:t>1 день</a:t>
          </a:r>
          <a:endParaRPr lang="ru-RU" dirty="0">
            <a:solidFill>
              <a:srgbClr val="002060"/>
            </a:solidFill>
          </a:endParaRPr>
        </a:p>
      </dgm:t>
    </dgm:pt>
    <dgm:pt modelId="{41611794-4680-43D3-9B5C-DE3B7822FB33}" type="parTrans" cxnId="{64EE1E98-81C4-439C-AD97-B041677A8D04}">
      <dgm:prSet/>
      <dgm:spPr/>
      <dgm:t>
        <a:bodyPr/>
        <a:lstStyle/>
        <a:p>
          <a:endParaRPr lang="ru-RU"/>
        </a:p>
      </dgm:t>
    </dgm:pt>
    <dgm:pt modelId="{2645F495-4D9D-4DD3-8A09-43E08A200614}" type="sibTrans" cxnId="{64EE1E98-81C4-439C-AD97-B041677A8D04}">
      <dgm:prSet/>
      <dgm:spPr/>
      <dgm:t>
        <a:bodyPr/>
        <a:lstStyle/>
        <a:p>
          <a:endParaRPr lang="ru-RU"/>
        </a:p>
      </dgm:t>
    </dgm:pt>
    <dgm:pt modelId="{5C8A3A45-A9CF-4DC7-B991-6DF790A79449}" type="pres">
      <dgm:prSet presAssocID="{1FB8FB08-EF37-4977-A7B9-302FE75F54ED}" presName="Name0" presStyleCnt="0">
        <dgm:presLayoutVars>
          <dgm:dir/>
          <dgm:resizeHandles val="exact"/>
        </dgm:presLayoutVars>
      </dgm:prSet>
      <dgm:spPr/>
    </dgm:pt>
    <dgm:pt modelId="{CED570D9-81AA-4E73-91DF-F4D21B255291}" type="pres">
      <dgm:prSet presAssocID="{D9430900-1A01-4ED0-80E6-E24B8FEB41B9}" presName="parTxOnly" presStyleLbl="node1" presStyleIdx="0" presStyleCnt="4" custScaleX="154303" custScaleY="138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7C3B9-155C-4AD8-9260-A540AABE7508}" type="pres">
      <dgm:prSet presAssocID="{519BFB94-BCAC-4927-9F0B-31B19755F8CE}" presName="parSpace" presStyleCnt="0"/>
      <dgm:spPr/>
    </dgm:pt>
    <dgm:pt modelId="{D18C9CAD-F2BB-4820-B580-2FE25A2B6777}" type="pres">
      <dgm:prSet presAssocID="{772B80DD-587A-4E83-B127-FE010B9C029E}" presName="parTxOnly" presStyleLbl="node1" presStyleIdx="1" presStyleCnt="4" custScaleX="146444" custScaleY="138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94625-E2D4-450B-9C22-7CFF36D03D29}" type="pres">
      <dgm:prSet presAssocID="{3FE402EE-4B2C-4FE2-A132-46E4EE4AA4F0}" presName="parSpace" presStyleCnt="0"/>
      <dgm:spPr/>
    </dgm:pt>
    <dgm:pt modelId="{4A384EA9-295A-4470-856E-997C56ACE55E}" type="pres">
      <dgm:prSet presAssocID="{DEBE4384-4EE5-4BF6-B079-296389E19F3B}" presName="parTxOnly" presStyleLbl="node1" presStyleIdx="2" presStyleCnt="4" custScaleX="154475" custScaleY="138282" custLinFactNeighborX="-14330" custLinFactNeighborY="-5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1C549-65ED-4EC1-85C4-A3D8E04CB611}" type="pres">
      <dgm:prSet presAssocID="{199C78DA-D01A-4939-8588-E763653535E2}" presName="parSpace" presStyleCnt="0"/>
      <dgm:spPr/>
    </dgm:pt>
    <dgm:pt modelId="{FC2B2299-4E82-4471-AA21-FF73680A7158}" type="pres">
      <dgm:prSet presAssocID="{FF138D76-F5AF-4B5B-993D-F932E01CFEF7}" presName="parTxOnly" presStyleLbl="node1" presStyleIdx="3" presStyleCnt="4" custScaleY="129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BF2149-87F6-4A34-8A66-9715C2DA7CA9}" srcId="{1FB8FB08-EF37-4977-A7B9-302FE75F54ED}" destId="{DEBE4384-4EE5-4BF6-B079-296389E19F3B}" srcOrd="2" destOrd="0" parTransId="{F0F1E9C6-301E-4E41-B36E-167724AD275D}" sibTransId="{199C78DA-D01A-4939-8588-E763653535E2}"/>
    <dgm:cxn modelId="{A1D3BBDB-B5A0-4BAA-9A06-B0B9A15DBCD7}" srcId="{1FB8FB08-EF37-4977-A7B9-302FE75F54ED}" destId="{D9430900-1A01-4ED0-80E6-E24B8FEB41B9}" srcOrd="0" destOrd="0" parTransId="{3B4FB869-18FD-4EFC-9D6D-04243F3B207B}" sibTransId="{519BFB94-BCAC-4927-9F0B-31B19755F8CE}"/>
    <dgm:cxn modelId="{E1BCCA7D-BF3D-4E95-B77B-EF9D7D08E263}" type="presOf" srcId="{DEBE4384-4EE5-4BF6-B079-296389E19F3B}" destId="{4A384EA9-295A-4470-856E-997C56ACE55E}" srcOrd="0" destOrd="0" presId="urn:microsoft.com/office/officeart/2005/8/layout/hChevron3"/>
    <dgm:cxn modelId="{52CD04C5-B522-46E2-942C-974DF7760AB7}" type="presOf" srcId="{772B80DD-587A-4E83-B127-FE010B9C029E}" destId="{D18C9CAD-F2BB-4820-B580-2FE25A2B6777}" srcOrd="0" destOrd="0" presId="urn:microsoft.com/office/officeart/2005/8/layout/hChevron3"/>
    <dgm:cxn modelId="{B5ABA4CA-E32A-464B-9746-0AE6959DC794}" type="presOf" srcId="{D9430900-1A01-4ED0-80E6-E24B8FEB41B9}" destId="{CED570D9-81AA-4E73-91DF-F4D21B255291}" srcOrd="0" destOrd="0" presId="urn:microsoft.com/office/officeart/2005/8/layout/hChevron3"/>
    <dgm:cxn modelId="{8581A8FE-D4EE-413F-912E-279463ED73A9}" type="presOf" srcId="{1FB8FB08-EF37-4977-A7B9-302FE75F54ED}" destId="{5C8A3A45-A9CF-4DC7-B991-6DF790A79449}" srcOrd="0" destOrd="0" presId="urn:microsoft.com/office/officeart/2005/8/layout/hChevron3"/>
    <dgm:cxn modelId="{32FED603-6680-449F-8601-D7B4D1017FE2}" srcId="{1FB8FB08-EF37-4977-A7B9-302FE75F54ED}" destId="{772B80DD-587A-4E83-B127-FE010B9C029E}" srcOrd="1" destOrd="0" parTransId="{C5A6F1DD-E5C1-4651-84B2-3D9AE8DC4484}" sibTransId="{3FE402EE-4B2C-4FE2-A132-46E4EE4AA4F0}"/>
    <dgm:cxn modelId="{64EE1E98-81C4-439C-AD97-B041677A8D04}" srcId="{1FB8FB08-EF37-4977-A7B9-302FE75F54ED}" destId="{FF138D76-F5AF-4B5B-993D-F932E01CFEF7}" srcOrd="3" destOrd="0" parTransId="{41611794-4680-43D3-9B5C-DE3B7822FB33}" sibTransId="{2645F495-4D9D-4DD3-8A09-43E08A200614}"/>
    <dgm:cxn modelId="{ED89CD78-73E4-4FD9-9239-A4A7A1CC443A}" type="presOf" srcId="{FF138D76-F5AF-4B5B-993D-F932E01CFEF7}" destId="{FC2B2299-4E82-4471-AA21-FF73680A7158}" srcOrd="0" destOrd="0" presId="urn:microsoft.com/office/officeart/2005/8/layout/hChevron3"/>
    <dgm:cxn modelId="{BA0D008A-371D-4693-8B6C-E0B961A2B224}" type="presParOf" srcId="{5C8A3A45-A9CF-4DC7-B991-6DF790A79449}" destId="{CED570D9-81AA-4E73-91DF-F4D21B255291}" srcOrd="0" destOrd="0" presId="urn:microsoft.com/office/officeart/2005/8/layout/hChevron3"/>
    <dgm:cxn modelId="{994C7255-5701-43EE-BBFF-398026CD118E}" type="presParOf" srcId="{5C8A3A45-A9CF-4DC7-B991-6DF790A79449}" destId="{BE57C3B9-155C-4AD8-9260-A540AABE7508}" srcOrd="1" destOrd="0" presId="urn:microsoft.com/office/officeart/2005/8/layout/hChevron3"/>
    <dgm:cxn modelId="{C0ED1C7B-7E58-4B9F-8A2D-2B67227FF04C}" type="presParOf" srcId="{5C8A3A45-A9CF-4DC7-B991-6DF790A79449}" destId="{D18C9CAD-F2BB-4820-B580-2FE25A2B6777}" srcOrd="2" destOrd="0" presId="urn:microsoft.com/office/officeart/2005/8/layout/hChevron3"/>
    <dgm:cxn modelId="{9A298DF5-733F-4283-A7D7-44C63DD5B402}" type="presParOf" srcId="{5C8A3A45-A9CF-4DC7-B991-6DF790A79449}" destId="{0A794625-E2D4-450B-9C22-7CFF36D03D29}" srcOrd="3" destOrd="0" presId="urn:microsoft.com/office/officeart/2005/8/layout/hChevron3"/>
    <dgm:cxn modelId="{ED389979-5214-45E0-B6F1-1F1FDDE807EE}" type="presParOf" srcId="{5C8A3A45-A9CF-4DC7-B991-6DF790A79449}" destId="{4A384EA9-295A-4470-856E-997C56ACE55E}" srcOrd="4" destOrd="0" presId="urn:microsoft.com/office/officeart/2005/8/layout/hChevron3"/>
    <dgm:cxn modelId="{80FD16BA-247A-46D0-8774-2ED4E1DED66B}" type="presParOf" srcId="{5C8A3A45-A9CF-4DC7-B991-6DF790A79449}" destId="{51F1C549-65ED-4EC1-85C4-A3D8E04CB611}" srcOrd="5" destOrd="0" presId="urn:microsoft.com/office/officeart/2005/8/layout/hChevron3"/>
    <dgm:cxn modelId="{340DAF9B-C578-4870-ABD8-FFFD58AC27C6}" type="presParOf" srcId="{5C8A3A45-A9CF-4DC7-B991-6DF790A79449}" destId="{FC2B2299-4E82-4471-AA21-FF73680A715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2F2EB0-A09E-4FDE-92C3-863C5AAB6B0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A69E464-6553-4A04-9CC4-C643ADA76FD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ЭЛН закрыт</a:t>
          </a:r>
        </a:p>
        <a:p>
          <a:r>
            <a:rPr lang="ru-RU" dirty="0" smtClean="0">
              <a:solidFill>
                <a:srgbClr val="002060"/>
              </a:solidFill>
            </a:rPr>
            <a:t>1 день</a:t>
          </a:r>
          <a:endParaRPr lang="ru-RU" dirty="0">
            <a:solidFill>
              <a:srgbClr val="002060"/>
            </a:solidFill>
          </a:endParaRPr>
        </a:p>
      </dgm:t>
    </dgm:pt>
    <dgm:pt modelId="{3027470B-5FB9-416D-BF9E-E5D2EDCA2AC7}" type="parTrans" cxnId="{745EA9FA-0C71-49F4-BBC1-585926B0AB36}">
      <dgm:prSet/>
      <dgm:spPr/>
      <dgm:t>
        <a:bodyPr/>
        <a:lstStyle/>
        <a:p>
          <a:endParaRPr lang="ru-RU"/>
        </a:p>
      </dgm:t>
    </dgm:pt>
    <dgm:pt modelId="{638804E5-46BE-4C96-8316-A19E61E590A0}" type="sibTrans" cxnId="{745EA9FA-0C71-49F4-BBC1-585926B0AB36}">
      <dgm:prSet/>
      <dgm:spPr/>
      <dgm:t>
        <a:bodyPr/>
        <a:lstStyle/>
        <a:p>
          <a:endParaRPr lang="ru-RU"/>
        </a:p>
      </dgm:t>
    </dgm:pt>
    <dgm:pt modelId="{43A11CC5-2BAF-4A4E-B6C2-F2C4EFAE2A3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Запрос на подтверждение данных с </a:t>
          </a:r>
          <a:r>
            <a:rPr lang="ru-RU" dirty="0" err="1" smtClean="0">
              <a:solidFill>
                <a:srgbClr val="002060"/>
              </a:solidFill>
            </a:rPr>
            <a:t>проактива</a:t>
          </a:r>
          <a:r>
            <a:rPr lang="ru-RU" dirty="0" smtClean="0">
              <a:solidFill>
                <a:srgbClr val="002060"/>
              </a:solidFill>
            </a:rPr>
            <a:t> работодателю </a:t>
          </a:r>
        </a:p>
        <a:p>
          <a:r>
            <a:rPr lang="ru-RU" dirty="0" smtClean="0">
              <a:solidFill>
                <a:srgbClr val="002060"/>
              </a:solidFill>
            </a:rPr>
            <a:t>1 день</a:t>
          </a:r>
          <a:endParaRPr lang="ru-RU" dirty="0">
            <a:solidFill>
              <a:srgbClr val="002060"/>
            </a:solidFill>
          </a:endParaRPr>
        </a:p>
      </dgm:t>
    </dgm:pt>
    <dgm:pt modelId="{AD4E5ACE-944F-4BBD-AD1E-7C7882932779}" type="parTrans" cxnId="{651E784D-8FE6-469D-A295-FDB7B9A59937}">
      <dgm:prSet/>
      <dgm:spPr/>
      <dgm:t>
        <a:bodyPr/>
        <a:lstStyle/>
        <a:p>
          <a:endParaRPr lang="ru-RU"/>
        </a:p>
      </dgm:t>
    </dgm:pt>
    <dgm:pt modelId="{4181150F-3798-4006-B00B-4EE7BE808939}" type="sibTrans" cxnId="{651E784D-8FE6-469D-A295-FDB7B9A59937}">
      <dgm:prSet/>
      <dgm:spPr/>
      <dgm:t>
        <a:bodyPr/>
        <a:lstStyle/>
        <a:p>
          <a:endParaRPr lang="ru-RU"/>
        </a:p>
      </dgm:t>
    </dgm:pt>
    <dgm:pt modelId="{B9A9FB91-7F5C-467D-8477-9B97FD14A65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Ответ работодателя на запрос системной программы СФР</a:t>
          </a:r>
        </a:p>
        <a:p>
          <a:r>
            <a:rPr lang="ru-RU" dirty="0" smtClean="0">
              <a:solidFill>
                <a:srgbClr val="002060"/>
              </a:solidFill>
            </a:rPr>
            <a:t>3 рабочих дня</a:t>
          </a:r>
          <a:endParaRPr lang="ru-RU" dirty="0">
            <a:solidFill>
              <a:srgbClr val="002060"/>
            </a:solidFill>
          </a:endParaRPr>
        </a:p>
      </dgm:t>
    </dgm:pt>
    <dgm:pt modelId="{90690295-C854-4169-B2C2-A8275A2FE0D6}" type="parTrans" cxnId="{229B8067-CD79-43DD-9199-748E62E79872}">
      <dgm:prSet/>
      <dgm:spPr/>
      <dgm:t>
        <a:bodyPr/>
        <a:lstStyle/>
        <a:p>
          <a:endParaRPr lang="ru-RU"/>
        </a:p>
      </dgm:t>
    </dgm:pt>
    <dgm:pt modelId="{6773BCEE-56CC-4E44-AF0E-C6E17C22E7C1}" type="sibTrans" cxnId="{229B8067-CD79-43DD-9199-748E62E79872}">
      <dgm:prSet/>
      <dgm:spPr/>
      <dgm:t>
        <a:bodyPr/>
        <a:lstStyle/>
        <a:p>
          <a:endParaRPr lang="ru-RU"/>
        </a:p>
      </dgm:t>
    </dgm:pt>
    <dgm:pt modelId="{773668E4-188B-49B6-B488-B646B7118150}" type="pres">
      <dgm:prSet presAssocID="{482F2EB0-A09E-4FDE-92C3-863C5AAB6B05}" presName="Name0" presStyleCnt="0">
        <dgm:presLayoutVars>
          <dgm:dir/>
          <dgm:animLvl val="lvl"/>
          <dgm:resizeHandles val="exact"/>
        </dgm:presLayoutVars>
      </dgm:prSet>
      <dgm:spPr/>
    </dgm:pt>
    <dgm:pt modelId="{323F0BFB-060D-4A88-87A4-33EA42D86B4F}" type="pres">
      <dgm:prSet presAssocID="{9A69E464-6553-4A04-9CC4-C643ADA76FD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5280B-AD1E-40DD-A51A-07B9F6E6A97A}" type="pres">
      <dgm:prSet presAssocID="{638804E5-46BE-4C96-8316-A19E61E590A0}" presName="parTxOnlySpace" presStyleCnt="0"/>
      <dgm:spPr/>
    </dgm:pt>
    <dgm:pt modelId="{08ECEEF7-2F89-4BF9-8B1A-FE8255BAFAC3}" type="pres">
      <dgm:prSet presAssocID="{43A11CC5-2BAF-4A4E-B6C2-F2C4EFAE2A3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65CA6-54AD-43E7-B77F-39BF3396C278}" type="pres">
      <dgm:prSet presAssocID="{4181150F-3798-4006-B00B-4EE7BE808939}" presName="parTxOnlySpace" presStyleCnt="0"/>
      <dgm:spPr/>
    </dgm:pt>
    <dgm:pt modelId="{16040DE0-1F49-4272-9FFA-656E5492F994}" type="pres">
      <dgm:prSet presAssocID="{B9A9FB91-7F5C-467D-8477-9B97FD14A65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B8067-CD79-43DD-9199-748E62E79872}" srcId="{482F2EB0-A09E-4FDE-92C3-863C5AAB6B05}" destId="{B9A9FB91-7F5C-467D-8477-9B97FD14A65D}" srcOrd="2" destOrd="0" parTransId="{90690295-C854-4169-B2C2-A8275A2FE0D6}" sibTransId="{6773BCEE-56CC-4E44-AF0E-C6E17C22E7C1}"/>
    <dgm:cxn modelId="{9603E900-D1D3-4E32-AC15-553492ACA7BB}" type="presOf" srcId="{9A69E464-6553-4A04-9CC4-C643ADA76FDA}" destId="{323F0BFB-060D-4A88-87A4-33EA42D86B4F}" srcOrd="0" destOrd="0" presId="urn:microsoft.com/office/officeart/2005/8/layout/chevron1"/>
    <dgm:cxn modelId="{651E784D-8FE6-469D-A295-FDB7B9A59937}" srcId="{482F2EB0-A09E-4FDE-92C3-863C5AAB6B05}" destId="{43A11CC5-2BAF-4A4E-B6C2-F2C4EFAE2A35}" srcOrd="1" destOrd="0" parTransId="{AD4E5ACE-944F-4BBD-AD1E-7C7882932779}" sibTransId="{4181150F-3798-4006-B00B-4EE7BE808939}"/>
    <dgm:cxn modelId="{745EA9FA-0C71-49F4-BBC1-585926B0AB36}" srcId="{482F2EB0-A09E-4FDE-92C3-863C5AAB6B05}" destId="{9A69E464-6553-4A04-9CC4-C643ADA76FDA}" srcOrd="0" destOrd="0" parTransId="{3027470B-5FB9-416D-BF9E-E5D2EDCA2AC7}" sibTransId="{638804E5-46BE-4C96-8316-A19E61E590A0}"/>
    <dgm:cxn modelId="{5B9A2F46-01EC-4C02-BDA7-79DC0961B633}" type="presOf" srcId="{43A11CC5-2BAF-4A4E-B6C2-F2C4EFAE2A35}" destId="{08ECEEF7-2F89-4BF9-8B1A-FE8255BAFAC3}" srcOrd="0" destOrd="0" presId="urn:microsoft.com/office/officeart/2005/8/layout/chevron1"/>
    <dgm:cxn modelId="{A1BD1E91-8FD4-4D4D-A837-8746BABCEE9B}" type="presOf" srcId="{482F2EB0-A09E-4FDE-92C3-863C5AAB6B05}" destId="{773668E4-188B-49B6-B488-B646B7118150}" srcOrd="0" destOrd="0" presId="urn:microsoft.com/office/officeart/2005/8/layout/chevron1"/>
    <dgm:cxn modelId="{2D62DD39-2DFA-4399-9120-F568537ECD1A}" type="presOf" srcId="{B9A9FB91-7F5C-467D-8477-9B97FD14A65D}" destId="{16040DE0-1F49-4272-9FFA-656E5492F994}" srcOrd="0" destOrd="0" presId="urn:microsoft.com/office/officeart/2005/8/layout/chevron1"/>
    <dgm:cxn modelId="{466811FD-D04D-4793-96C5-3EAC1AFFC874}" type="presParOf" srcId="{773668E4-188B-49B6-B488-B646B7118150}" destId="{323F0BFB-060D-4A88-87A4-33EA42D86B4F}" srcOrd="0" destOrd="0" presId="urn:microsoft.com/office/officeart/2005/8/layout/chevron1"/>
    <dgm:cxn modelId="{4CDE34E7-F9CA-48E4-A3F4-F0A9DBDBDDCD}" type="presParOf" srcId="{773668E4-188B-49B6-B488-B646B7118150}" destId="{F8E5280B-AD1E-40DD-A51A-07B9F6E6A97A}" srcOrd="1" destOrd="0" presId="urn:microsoft.com/office/officeart/2005/8/layout/chevron1"/>
    <dgm:cxn modelId="{FB85656E-22D8-475C-A614-C138D8100BA3}" type="presParOf" srcId="{773668E4-188B-49B6-B488-B646B7118150}" destId="{08ECEEF7-2F89-4BF9-8B1A-FE8255BAFAC3}" srcOrd="2" destOrd="0" presId="urn:microsoft.com/office/officeart/2005/8/layout/chevron1"/>
    <dgm:cxn modelId="{E9B64A58-4FF0-4D35-A026-2E8441AA2D1B}" type="presParOf" srcId="{773668E4-188B-49B6-B488-B646B7118150}" destId="{F6E65CA6-54AD-43E7-B77F-39BF3396C278}" srcOrd="3" destOrd="0" presId="urn:microsoft.com/office/officeart/2005/8/layout/chevron1"/>
    <dgm:cxn modelId="{C3F4F240-3493-4B86-BD6C-2D4FE1EFA8FB}" type="presParOf" srcId="{773668E4-188B-49B6-B488-B646B7118150}" destId="{16040DE0-1F49-4272-9FFA-656E5492F99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4709-91B7-47C5-BD83-B515EA4E41F3}">
      <dsp:nvSpPr>
        <dsp:cNvPr id="0" name=""/>
        <dsp:cNvSpPr/>
      </dsp:nvSpPr>
      <dsp:spPr>
        <a:xfrm>
          <a:off x="0" y="229074"/>
          <a:ext cx="2768695" cy="1608163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C36D8-AD2C-4027-BDB3-500207D9CC09}">
      <dsp:nvSpPr>
        <dsp:cNvPr id="0" name=""/>
        <dsp:cNvSpPr/>
      </dsp:nvSpPr>
      <dsp:spPr>
        <a:xfrm>
          <a:off x="223334" y="512000"/>
          <a:ext cx="2268491" cy="10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4F81BD">
                  <a:lumMod val="75000"/>
                </a:srgbClr>
              </a:solidFill>
              <a:latin typeface="Calibri"/>
              <a:ea typeface="+mn-ea"/>
              <a:cs typeface="+mn-cs"/>
            </a:rPr>
            <a:t>236-ФЗ</a:t>
          </a:r>
          <a:endParaRPr lang="ru-RU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23334" y="512000"/>
        <a:ext cx="2268491" cy="100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95A2E-D78D-4775-8712-D108BD6F33AB}">
      <dsp:nvSpPr>
        <dsp:cNvPr id="0" name=""/>
        <dsp:cNvSpPr/>
      </dsp:nvSpPr>
      <dsp:spPr>
        <a:xfrm rot="16200000" flipH="1">
          <a:off x="60998" y="63427"/>
          <a:ext cx="368199" cy="241344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-5400000">
        <a:off x="124426" y="120671"/>
        <a:ext cx="241344" cy="126855"/>
      </dsp:txXfrm>
    </dsp:sp>
    <dsp:sp modelId="{6E1656E3-F4FB-44FD-9090-2875EB80DF67}">
      <dsp:nvSpPr>
        <dsp:cNvPr id="0" name=""/>
        <dsp:cNvSpPr/>
      </dsp:nvSpPr>
      <dsp:spPr>
        <a:xfrm rot="5400000">
          <a:off x="3977193" y="-3446606"/>
          <a:ext cx="408827" cy="7342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FF0000"/>
              </a:solidFill>
            </a:rPr>
            <a:t>ПОСОБИЯ, ВЫПЛАЧИВАЕМЫЕ В РАМКАХ СИСТЕМЫ «ПРЯМЫЕ ВЫПЛАТЫ» </a:t>
          </a:r>
          <a:endParaRPr lang="ru-RU" sz="1400" b="1" kern="1200" dirty="0">
            <a:solidFill>
              <a:srgbClr val="FF0000"/>
            </a:solidFill>
          </a:endParaRPr>
        </a:p>
      </dsp:txBody>
      <dsp:txXfrm rot="-5400000">
        <a:off x="510447" y="40097"/>
        <a:ext cx="7322364" cy="368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BAF79-B1F1-47C9-804B-38EA20B736D0}">
      <dsp:nvSpPr>
        <dsp:cNvPr id="0" name=""/>
        <dsp:cNvSpPr/>
      </dsp:nvSpPr>
      <dsp:spPr>
        <a:xfrm rot="5400000">
          <a:off x="-101373" y="113833"/>
          <a:ext cx="675820" cy="473074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248997"/>
        <a:ext cx="473074" cy="202746"/>
      </dsp:txXfrm>
    </dsp:sp>
    <dsp:sp modelId="{8DA62771-1F0F-4E0E-924C-661790EE7219}">
      <dsp:nvSpPr>
        <dsp:cNvPr id="0" name=""/>
        <dsp:cNvSpPr/>
      </dsp:nvSpPr>
      <dsp:spPr>
        <a:xfrm rot="5400000">
          <a:off x="3064895" y="-2589835"/>
          <a:ext cx="439283" cy="56229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пособие по В/Н  (в том числе в связи Н/С на производстве)</a:t>
          </a:r>
          <a:endParaRPr lang="ru-RU" sz="1600" kern="1200" dirty="0">
            <a:solidFill>
              <a:schemeClr val="accent2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73074" y="23430"/>
        <a:ext cx="5601481" cy="396395"/>
      </dsp:txXfrm>
    </dsp:sp>
    <dsp:sp modelId="{6A4179A2-DB75-4366-947B-5F7972EB1BAC}">
      <dsp:nvSpPr>
        <dsp:cNvPr id="0" name=""/>
        <dsp:cNvSpPr/>
      </dsp:nvSpPr>
      <dsp:spPr>
        <a:xfrm rot="5400000">
          <a:off x="-101373" y="653490"/>
          <a:ext cx="675820" cy="473074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788654"/>
        <a:ext cx="473074" cy="202746"/>
      </dsp:txXfrm>
    </dsp:sp>
    <dsp:sp modelId="{A8B90F38-1228-4869-B231-AF07EA340B3B}">
      <dsp:nvSpPr>
        <dsp:cNvPr id="0" name=""/>
        <dsp:cNvSpPr/>
      </dsp:nvSpPr>
      <dsp:spPr>
        <a:xfrm rot="5400000">
          <a:off x="3064895" y="-2039703"/>
          <a:ext cx="439283" cy="56229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пособие по беременности и родам</a:t>
          </a:r>
          <a:endParaRPr lang="ru-RU" sz="1600" kern="1200" dirty="0">
            <a:solidFill>
              <a:schemeClr val="accent2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73074" y="573562"/>
        <a:ext cx="5601481" cy="396395"/>
      </dsp:txXfrm>
    </dsp:sp>
    <dsp:sp modelId="{68CF6A93-C403-4200-A9DA-F5DA69B8E56D}">
      <dsp:nvSpPr>
        <dsp:cNvPr id="0" name=""/>
        <dsp:cNvSpPr/>
      </dsp:nvSpPr>
      <dsp:spPr>
        <a:xfrm rot="5400000">
          <a:off x="-83741" y="1219592"/>
          <a:ext cx="675820" cy="473074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7632" y="1354756"/>
        <a:ext cx="473074" cy="202746"/>
      </dsp:txXfrm>
    </dsp:sp>
    <dsp:sp modelId="{FEF7F02C-5C25-4414-B67D-84505BBAEF24}">
      <dsp:nvSpPr>
        <dsp:cNvPr id="0" name=""/>
        <dsp:cNvSpPr/>
      </dsp:nvSpPr>
      <dsp:spPr>
        <a:xfrm rot="5400000">
          <a:off x="3064895" y="-1489571"/>
          <a:ext cx="439283" cy="56229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ежемесячное пособие по уходу за ребенком до 1,5 лет</a:t>
          </a:r>
          <a:endParaRPr lang="ru-RU" sz="1600" kern="1200" dirty="0">
            <a:solidFill>
              <a:schemeClr val="accent2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73074" y="1123694"/>
        <a:ext cx="5601481" cy="396395"/>
      </dsp:txXfrm>
    </dsp:sp>
    <dsp:sp modelId="{F67CAD06-338F-45B7-9057-81B201C747B8}">
      <dsp:nvSpPr>
        <dsp:cNvPr id="0" name=""/>
        <dsp:cNvSpPr/>
      </dsp:nvSpPr>
      <dsp:spPr>
        <a:xfrm rot="5400000">
          <a:off x="-101373" y="1753754"/>
          <a:ext cx="675820" cy="473074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1888918"/>
        <a:ext cx="473074" cy="202746"/>
      </dsp:txXfrm>
    </dsp:sp>
    <dsp:sp modelId="{638B433A-7357-4998-B48B-73752E26440B}">
      <dsp:nvSpPr>
        <dsp:cNvPr id="0" name=""/>
        <dsp:cNvSpPr/>
      </dsp:nvSpPr>
      <dsp:spPr>
        <a:xfrm rot="5400000">
          <a:off x="3064895" y="-973641"/>
          <a:ext cx="439283" cy="56229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единовременное пособие при рождении ребенка</a:t>
          </a:r>
          <a:endParaRPr lang="ru-RU" sz="1600" kern="1200" dirty="0">
            <a:solidFill>
              <a:schemeClr val="accent2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73074" y="1639624"/>
        <a:ext cx="5601481" cy="396395"/>
      </dsp:txXfrm>
    </dsp:sp>
    <dsp:sp modelId="{B0F2991C-D89B-44AA-8422-EFC4E69F5E1E}">
      <dsp:nvSpPr>
        <dsp:cNvPr id="0" name=""/>
        <dsp:cNvSpPr/>
      </dsp:nvSpPr>
      <dsp:spPr>
        <a:xfrm rot="5400000">
          <a:off x="-83741" y="2305872"/>
          <a:ext cx="675820" cy="473074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7632" y="2441036"/>
        <a:ext cx="473074" cy="202746"/>
      </dsp:txXfrm>
    </dsp:sp>
    <dsp:sp modelId="{375ED309-06EC-4812-A51B-E2408DAEBB39}">
      <dsp:nvSpPr>
        <dsp:cNvPr id="0" name=""/>
        <dsp:cNvSpPr/>
      </dsp:nvSpPr>
      <dsp:spPr>
        <a:xfrm rot="5400000">
          <a:off x="3064895" y="-389307"/>
          <a:ext cx="439283" cy="56229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оплата дополнительного отпуска на период лечения, пострадавшему на производстве</a:t>
          </a:r>
          <a:endParaRPr lang="ru-RU" sz="1400" kern="1200" dirty="0">
            <a:solidFill>
              <a:schemeClr val="accent2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473074" y="2223958"/>
        <a:ext cx="5601481" cy="396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349EF-E740-4E87-BFDA-3BA0AC02CA55}">
      <dsp:nvSpPr>
        <dsp:cNvPr id="0" name=""/>
        <dsp:cNvSpPr/>
      </dsp:nvSpPr>
      <dsp:spPr>
        <a:xfrm rot="5400000">
          <a:off x="-139619" y="141382"/>
          <a:ext cx="930799" cy="651559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 rot="-5400000">
        <a:off x="2" y="327542"/>
        <a:ext cx="651559" cy="279240"/>
      </dsp:txXfrm>
    </dsp:sp>
    <dsp:sp modelId="{FAE7725C-6CD6-473F-896E-A118CAA1C1CA}">
      <dsp:nvSpPr>
        <dsp:cNvPr id="0" name=""/>
        <dsp:cNvSpPr/>
      </dsp:nvSpPr>
      <dsp:spPr>
        <a:xfrm rot="5400000">
          <a:off x="3599497" y="-2946175"/>
          <a:ext cx="605019" cy="650089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Возмещение расходов страхователям через «Прямые выплаты»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651559" y="31298"/>
        <a:ext cx="6471361" cy="545949"/>
      </dsp:txXfrm>
    </dsp:sp>
    <dsp:sp modelId="{8FEA8703-E104-4B25-B04C-688C5F1A8983}">
      <dsp:nvSpPr>
        <dsp:cNvPr id="0" name=""/>
        <dsp:cNvSpPr/>
      </dsp:nvSpPr>
      <dsp:spPr>
        <a:xfrm rot="5400000">
          <a:off x="-139619" y="862352"/>
          <a:ext cx="930799" cy="651559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>
            <a:solidFill>
              <a:srgbClr val="00B05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2" y="1048512"/>
        <a:ext cx="651559" cy="279240"/>
      </dsp:txXfrm>
    </dsp:sp>
    <dsp:sp modelId="{AE9E3D77-3D62-4533-9831-54663403E52A}">
      <dsp:nvSpPr>
        <dsp:cNvPr id="0" name=""/>
        <dsp:cNvSpPr/>
      </dsp:nvSpPr>
      <dsp:spPr>
        <a:xfrm rot="5400000">
          <a:off x="3599497" y="-2225206"/>
          <a:ext cx="605019" cy="650089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Оплата дополнительных дней отпуска по уходу за ребенком-инвалидом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651559" y="752267"/>
        <a:ext cx="6471361" cy="545949"/>
      </dsp:txXfrm>
    </dsp:sp>
    <dsp:sp modelId="{6B8121FD-D0AD-46E7-85FA-CE5B3A80C187}">
      <dsp:nvSpPr>
        <dsp:cNvPr id="0" name=""/>
        <dsp:cNvSpPr/>
      </dsp:nvSpPr>
      <dsp:spPr>
        <a:xfrm rot="5400000">
          <a:off x="-139619" y="1579784"/>
          <a:ext cx="930799" cy="651559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B050"/>
            </a:solidFill>
            <a:latin typeface="Calibri"/>
            <a:ea typeface="+mn-ea"/>
            <a:cs typeface="+mn-cs"/>
          </a:endParaRPr>
        </a:p>
      </dsp:txBody>
      <dsp:txXfrm rot="-5400000">
        <a:off x="2" y="1765944"/>
        <a:ext cx="651559" cy="279240"/>
      </dsp:txXfrm>
    </dsp:sp>
    <dsp:sp modelId="{EB4539E8-D96D-47E4-8A54-9B9909F77837}">
      <dsp:nvSpPr>
        <dsp:cNvPr id="0" name=""/>
        <dsp:cNvSpPr/>
      </dsp:nvSpPr>
      <dsp:spPr>
        <a:xfrm rot="5400000">
          <a:off x="3599497" y="-1504236"/>
          <a:ext cx="605019" cy="650089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27C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Выплата социального пособия на погребение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651559" y="1473237"/>
        <a:ext cx="6471361" cy="545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95A2E-D78D-4775-8712-D108BD6F33AB}">
      <dsp:nvSpPr>
        <dsp:cNvPr id="0" name=""/>
        <dsp:cNvSpPr/>
      </dsp:nvSpPr>
      <dsp:spPr>
        <a:xfrm rot="5400000">
          <a:off x="-533806" y="535314"/>
          <a:ext cx="1812960" cy="74534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 rot="-5400000">
        <a:off x="1" y="374180"/>
        <a:ext cx="745346" cy="1067614"/>
      </dsp:txXfrm>
    </dsp:sp>
    <dsp:sp modelId="{6E1656E3-F4FB-44FD-9090-2875EB80DF67}">
      <dsp:nvSpPr>
        <dsp:cNvPr id="0" name=""/>
        <dsp:cNvSpPr/>
      </dsp:nvSpPr>
      <dsp:spPr>
        <a:xfrm rot="5400000">
          <a:off x="3466086" y="-2704123"/>
          <a:ext cx="1438435" cy="6928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i="1" kern="1200" dirty="0" smtClean="0">
              <a:solidFill>
                <a:srgbClr val="1B037F"/>
              </a:solidFill>
              <a:latin typeface="Times New Roman" pitchFamily="18" charset="0"/>
              <a:cs typeface="Times New Roman" pitchFamily="18" charset="0"/>
            </a:rPr>
            <a:t>АНАЛИЗ НАЗНАЧАЕМЫХ ПОСОБИЙ И ВОЗМЕЩЕНИЙ</a:t>
          </a:r>
          <a:endParaRPr lang="ru-RU" sz="3200" i="1" kern="1200" dirty="0">
            <a:solidFill>
              <a:srgbClr val="1B037F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21097" y="111085"/>
        <a:ext cx="6858195" cy="1297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1EB06-0C3E-486E-BFF9-863B7CE7604A}">
      <dsp:nvSpPr>
        <dsp:cNvPr id="0" name=""/>
        <dsp:cNvSpPr/>
      </dsp:nvSpPr>
      <dsp:spPr>
        <a:xfrm>
          <a:off x="1605" y="84516"/>
          <a:ext cx="2862104" cy="1235122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Назначение пособий СФР и направление в УФК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9 рабочих дней, в соответствии с Федеральным законом №255-ФЗ, постановлением Правительства РФ №2010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619166" y="84516"/>
        <a:ext cx="1626982" cy="1235122"/>
      </dsp:txXfrm>
    </dsp:sp>
    <dsp:sp modelId="{FE7679FC-03CD-427E-947E-2E65EA8862B6}">
      <dsp:nvSpPr>
        <dsp:cNvPr id="0" name=""/>
        <dsp:cNvSpPr/>
      </dsp:nvSpPr>
      <dsp:spPr>
        <a:xfrm>
          <a:off x="2658339" y="-1406"/>
          <a:ext cx="2929691" cy="1406968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Получение застрахованным лицом пособия с момента направления  платежного документа СФР  в УФК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 1 день(карта МИР) от 3 до 5 банковских дней (реквизиты)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3361823" y="-1406"/>
        <a:ext cx="1522723" cy="1406968"/>
      </dsp:txXfrm>
    </dsp:sp>
    <dsp:sp modelId="{BD6BDC89-B120-4F03-9B95-6E89903C83DB}">
      <dsp:nvSpPr>
        <dsp:cNvPr id="0" name=""/>
        <dsp:cNvSpPr/>
      </dsp:nvSpPr>
      <dsp:spPr>
        <a:xfrm>
          <a:off x="5382661" y="291337"/>
          <a:ext cx="2536612" cy="821481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Получение застрахованным лицом пособия через почтовый  перевод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 от 2 до 60 дней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5793402" y="291337"/>
        <a:ext cx="1715131" cy="8214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570D9-81AA-4E73-91DF-F4D21B255291}">
      <dsp:nvSpPr>
        <dsp:cNvPr id="0" name=""/>
        <dsp:cNvSpPr/>
      </dsp:nvSpPr>
      <dsp:spPr>
        <a:xfrm>
          <a:off x="510" y="265855"/>
          <a:ext cx="2535006" cy="908720"/>
        </a:xfrm>
        <a:prstGeom prst="homePlat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Загрузка реестра сведений от работодателя, либо из «</a:t>
          </a:r>
          <a:r>
            <a:rPr lang="ru-RU" sz="1000" kern="1200" dirty="0" err="1" smtClean="0">
              <a:solidFill>
                <a:srgbClr val="002060"/>
              </a:solidFill>
            </a:rPr>
            <a:t>проактива</a:t>
          </a:r>
          <a:r>
            <a:rPr lang="ru-RU" sz="1000" kern="1200" dirty="0" smtClean="0">
              <a:solidFill>
                <a:srgbClr val="002060"/>
              </a:solidFill>
            </a:rPr>
            <a:t>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1 день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510" y="265855"/>
        <a:ext cx="2307826" cy="908720"/>
      </dsp:txXfrm>
    </dsp:sp>
    <dsp:sp modelId="{D18C9CAD-F2BB-4820-B580-2FE25A2B6777}">
      <dsp:nvSpPr>
        <dsp:cNvPr id="0" name=""/>
        <dsp:cNvSpPr/>
      </dsp:nvSpPr>
      <dsp:spPr>
        <a:xfrm>
          <a:off x="2206942" y="265855"/>
          <a:ext cx="2405893" cy="908720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Расчет пособия на следующий день после загрузки реестра сведений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1 день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2661302" y="265855"/>
        <a:ext cx="1497173" cy="908720"/>
      </dsp:txXfrm>
    </dsp:sp>
    <dsp:sp modelId="{4A384EA9-295A-4470-856E-997C56ACE55E}">
      <dsp:nvSpPr>
        <dsp:cNvPr id="0" name=""/>
        <dsp:cNvSpPr/>
      </dsp:nvSpPr>
      <dsp:spPr>
        <a:xfrm>
          <a:off x="4237175" y="232741"/>
          <a:ext cx="2537832" cy="908720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002060"/>
              </a:solidFill>
            </a:rPr>
            <a:t>Проверка правильности начисления пособия и подготовка приказа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002060"/>
              </a:solidFill>
            </a:rPr>
            <a:t>1 день</a:t>
          </a:r>
          <a:endParaRPr lang="ru-RU" sz="900" kern="1200" dirty="0">
            <a:solidFill>
              <a:srgbClr val="002060"/>
            </a:solidFill>
          </a:endParaRPr>
        </a:p>
      </dsp:txBody>
      <dsp:txXfrm>
        <a:off x="4691535" y="232741"/>
        <a:ext cx="1629112" cy="908720"/>
      </dsp:txXfrm>
    </dsp:sp>
    <dsp:sp modelId="{FC2B2299-4E82-4471-AA21-FF73680A7158}">
      <dsp:nvSpPr>
        <dsp:cNvPr id="0" name=""/>
        <dsp:cNvSpPr/>
      </dsp:nvSpPr>
      <dsp:spPr>
        <a:xfrm>
          <a:off x="6493517" y="294063"/>
          <a:ext cx="1642875" cy="852304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002060"/>
              </a:solidFill>
            </a:rPr>
            <a:t>Направление приказа в УФК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002060"/>
              </a:solidFill>
            </a:rPr>
            <a:t>1 день</a:t>
          </a:r>
          <a:endParaRPr lang="ru-RU" sz="900" kern="1200" dirty="0">
            <a:solidFill>
              <a:srgbClr val="002060"/>
            </a:solidFill>
          </a:endParaRPr>
        </a:p>
      </dsp:txBody>
      <dsp:txXfrm>
        <a:off x="6919669" y="294063"/>
        <a:ext cx="790571" cy="8523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F0BFB-060D-4A88-87A4-33EA42D86B4F}">
      <dsp:nvSpPr>
        <dsp:cNvPr id="0" name=""/>
        <dsp:cNvSpPr/>
      </dsp:nvSpPr>
      <dsp:spPr>
        <a:xfrm>
          <a:off x="2341" y="0"/>
          <a:ext cx="2852929" cy="951880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ЭЛН закрыт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1 день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478281" y="0"/>
        <a:ext cx="1901049" cy="951880"/>
      </dsp:txXfrm>
    </dsp:sp>
    <dsp:sp modelId="{08ECEEF7-2F89-4BF9-8B1A-FE8255BAFAC3}">
      <dsp:nvSpPr>
        <dsp:cNvPr id="0" name=""/>
        <dsp:cNvSpPr/>
      </dsp:nvSpPr>
      <dsp:spPr>
        <a:xfrm>
          <a:off x="2569978" y="0"/>
          <a:ext cx="2852929" cy="951880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Запрос на подтверждение данных с </a:t>
          </a:r>
          <a:r>
            <a:rPr lang="ru-RU" sz="1300" kern="1200" dirty="0" err="1" smtClean="0">
              <a:solidFill>
                <a:srgbClr val="002060"/>
              </a:solidFill>
            </a:rPr>
            <a:t>проактива</a:t>
          </a:r>
          <a:r>
            <a:rPr lang="ru-RU" sz="1300" kern="1200" dirty="0" smtClean="0">
              <a:solidFill>
                <a:srgbClr val="002060"/>
              </a:solidFill>
            </a:rPr>
            <a:t> работодателю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1 день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3045918" y="0"/>
        <a:ext cx="1901049" cy="951880"/>
      </dsp:txXfrm>
    </dsp:sp>
    <dsp:sp modelId="{16040DE0-1F49-4272-9FFA-656E5492F994}">
      <dsp:nvSpPr>
        <dsp:cNvPr id="0" name=""/>
        <dsp:cNvSpPr/>
      </dsp:nvSpPr>
      <dsp:spPr>
        <a:xfrm>
          <a:off x="5137615" y="0"/>
          <a:ext cx="2852929" cy="951880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Ответ работодателя на запрос системной программы СФР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3 рабочих дня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5613555" y="0"/>
        <a:ext cx="1901049" cy="951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0.2069</cdr:x>
      <cdr:y>0.18</cdr:y>
    </cdr:from>
    <cdr:to>
      <cdr:x>0.2069</cdr:x>
      <cdr:y>0.3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864096" y="648072"/>
          <a:ext cx="0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0.7931</cdr:x>
      <cdr:y>0.62</cdr:y>
    </cdr:from>
    <cdr:to>
      <cdr:x>0.7931</cdr:x>
      <cdr:y>0.68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3312368" y="2232248"/>
          <a:ext cx="0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0.21569</cdr:x>
      <cdr:y>0.57749</cdr:y>
    </cdr:from>
    <cdr:to>
      <cdr:x>0.23529</cdr:x>
      <cdr:y>0.70874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792088" y="1584176"/>
          <a:ext cx="72008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0.4902</cdr:x>
      <cdr:y>0.60374</cdr:y>
    </cdr:from>
    <cdr:to>
      <cdr:x>0.5098</cdr:x>
      <cdr:y>0.70874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1800200" y="1656184"/>
          <a:ext cx="72008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0.78431</cdr:x>
      <cdr:y>0.60374</cdr:y>
    </cdr:from>
    <cdr:to>
      <cdr:x>0.78431</cdr:x>
      <cdr:y>0.70874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80320" y="1656184"/>
          <a:ext cx="0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0.76925</cdr:x>
      <cdr:y>0.60374</cdr:y>
    </cdr:from>
    <cdr:to>
      <cdr:x>0.78635</cdr:x>
      <cdr:y>0.70874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240360" y="1656184"/>
          <a:ext cx="72008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143A8-7EC1-4224-BFC3-3F32F2D260A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590CD-8684-44FA-B308-30E38308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3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45BA-BCEB-43B6-B0CB-BA8E7B4D00B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7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9475"/>
            <a:ext cx="4214813" cy="31607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56" y="4350456"/>
            <a:ext cx="4737497" cy="35096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9475"/>
            <a:ext cx="4214813" cy="31607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56" y="4350456"/>
            <a:ext cx="4737497" cy="35096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5719" y="685838"/>
            <a:ext cx="5006564" cy="342918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12368-83C7-4468-AA5B-ACFBDD8720A4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0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7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892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E2F06-2C79-45FE-B2A8-8545B22D2EA1}" type="datetimeFigureOut">
              <a:rPr lang="ru-RU" smtClean="0">
                <a:solidFill>
                  <a:srgbClr val="DDE9EC"/>
                </a:solidFill>
              </a:rPr>
              <a:pPr>
                <a:defRPr/>
              </a:pPr>
              <a:t>19.05.2023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34971-95EC-4EB5-B178-6EE1411EC944}" type="slidenum">
              <a:rPr lang="ru-RU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4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8C6A4-633C-440B-B19A-0D9C23700C40}" type="datetimeFigureOut">
              <a:rPr lang="ru-RU" smtClean="0">
                <a:solidFill>
                  <a:srgbClr val="464653"/>
                </a:solidFill>
              </a:rPr>
              <a:pPr>
                <a:defRPr/>
              </a:pPr>
              <a:t>19.05.2023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3ACAF-2535-483E-8448-6792D0C77C6C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727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7A56B-8B19-41AF-8606-5919EEC4AA63}" type="datetimeFigureOut">
              <a:rPr lang="ru-RU" smtClean="0">
                <a:solidFill>
                  <a:srgbClr val="464653"/>
                </a:solidFill>
              </a:rPr>
              <a:pPr>
                <a:defRPr/>
              </a:pPr>
              <a:t>19.05.2023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D51FB-8592-4E0D-9C22-DDDB5BEFF0DF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490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5EE7-F6A5-40D1-B0CE-993593CF1F61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28AD-1F9E-4B30-A025-6515E9A89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958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2A1C-306D-4824-A893-0AEF616308B4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8BCE-4B03-40D2-8ED1-E8B4195B9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255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ABF77-2F2A-4E9E-8BD8-EE5A825FF907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E9C3-BDC1-4CEB-93A7-86F079B16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467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DE37D-25FC-4615-BF14-874C4FA7337B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ED66-7F54-46AE-B77A-091B280A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547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B17ED-FC1A-4776-9DA3-A482ADC3B2B3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A6D7-B779-4CEA-8993-33414F5D8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123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AE32-B236-4594-B814-F45F66564CF4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FE9A-1793-44DF-AB54-0C29D0EC2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233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93C6D-B4D4-4457-803C-1885CDD06AA0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6B6F-C6D4-499F-87D8-C9497CA2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6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788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6419-6BD3-45C5-B9F7-D6FE7720BB0C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478B-F9D6-464C-8A20-44DFB4952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386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7385-3849-4EE4-BE76-A88C3BC47A11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85B9-2B1C-4779-99FE-2762C2469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077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8A06-F9BB-4742-B3D0-1E68D313E461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98F8-2FD1-4FA0-A572-D4D0418B8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269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07D12-4A32-4CC8-B63F-4FAD5979E3DD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216C-CD63-4131-B80C-1E3C22B83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279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728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948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856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118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358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0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772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469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611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180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00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133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33AA-AA78-4DE2-9D9D-265C33C0DC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512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3F2-3833-4825-ADA5-4305EC9DB2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44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5C71-42B4-4BE3-B60F-0C5DD2A0A2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892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5B5F-B41F-4E52-8CCE-A36D9AEBC0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519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57AE-C85D-44A2-854B-26E2DA7021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75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012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6B96-0E17-4D42-AAB1-97C2BCF406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406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8C9D-1ACD-497C-A1DA-5E9AF4DE14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688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90DE-A2AF-426F-B6D6-C75D6B610F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202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AFBE-26A6-42A0-9342-524DB253B7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047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7AB7-709E-4265-9C05-E27D62B6CA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187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DAF-417A-4A31-9FEE-D3A3F2603C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85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4">
            <a:extLst>
              <a:ext uri="{FF2B5EF4-FFF2-40B4-BE49-F238E27FC236}">
                <a16:creationId xmlns="" xmlns:a16="http://schemas.microsoft.com/office/drawing/2014/main" id="{F4F393C0-CE3B-4E74-94A6-26B56526BE5D}"/>
              </a:ext>
            </a:extLst>
          </p:cNvPr>
          <p:cNvSpPr/>
          <p:nvPr userDrawn="1"/>
        </p:nvSpPr>
        <p:spPr>
          <a:xfrm rot="10800000">
            <a:off x="8820472" y="6462050"/>
            <a:ext cx="323528" cy="393939"/>
          </a:xfrm>
          <a:custGeom>
            <a:avLst/>
            <a:gdLst>
              <a:gd name="connsiteX0" fmla="*/ 0 w 261222"/>
              <a:gd name="connsiteY0" fmla="*/ 0 h 665018"/>
              <a:gd name="connsiteX1" fmla="*/ 150383 w 261222"/>
              <a:gd name="connsiteY1" fmla="*/ 0 h 665018"/>
              <a:gd name="connsiteX2" fmla="*/ 261222 w 261222"/>
              <a:gd name="connsiteY2" fmla="*/ 110839 h 665018"/>
              <a:gd name="connsiteX3" fmla="*/ 261222 w 261222"/>
              <a:gd name="connsiteY3" fmla="*/ 554179 h 665018"/>
              <a:gd name="connsiteX4" fmla="*/ 150383 w 261222"/>
              <a:gd name="connsiteY4" fmla="*/ 665018 h 665018"/>
              <a:gd name="connsiteX5" fmla="*/ 0 w 261222"/>
              <a:gd name="connsiteY5" fmla="*/ 665018 h 665018"/>
              <a:gd name="connsiteX6" fmla="*/ 0 w 261222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2" h="665018">
                <a:moveTo>
                  <a:pt x="0" y="0"/>
                </a:moveTo>
                <a:lnTo>
                  <a:pt x="150383" y="0"/>
                </a:lnTo>
                <a:cubicBezTo>
                  <a:pt x="211598" y="0"/>
                  <a:pt x="261222" y="49624"/>
                  <a:pt x="261222" y="110839"/>
                </a:cubicBezTo>
                <a:lnTo>
                  <a:pt x="261222" y="554179"/>
                </a:lnTo>
                <a:cubicBezTo>
                  <a:pt x="261222" y="615394"/>
                  <a:pt x="211598" y="665018"/>
                  <a:pt x="150383" y="665018"/>
                </a:cubicBezTo>
                <a:lnTo>
                  <a:pt x="0" y="6650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32723"/>
          </a:xfrm>
        </p:spPr>
        <p:txBody>
          <a:bodyPr anchor="ctr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748465" y="6445619"/>
            <a:ext cx="39553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376C568-9BD1-46CF-A8CE-4350ADB8F4C0}" type="slidenum">
              <a:rPr lang="ru-RU" sz="1867" b="1">
                <a:solidFill>
                  <a:prstClr val="white"/>
                </a:solidFill>
              </a:rPr>
              <a:pPr algn="r"/>
              <a:t>‹#›</a:t>
            </a:fld>
            <a:endParaRPr lang="ru-RU" sz="1867" b="1" dirty="0">
              <a:solidFill>
                <a:prstClr val="white"/>
              </a:solidFill>
            </a:endParaRPr>
          </a:p>
        </p:txBody>
      </p:sp>
      <p:sp>
        <p:nvSpPr>
          <p:cNvPr id="4" name="Freeform 44">
            <a:extLst>
              <a:ext uri="{FF2B5EF4-FFF2-40B4-BE49-F238E27FC236}">
                <a16:creationId xmlns="" xmlns:a16="http://schemas.microsoft.com/office/drawing/2014/main" id="{6D88A4B1-4488-4E46-8975-905BF70DB294}"/>
              </a:ext>
            </a:extLst>
          </p:cNvPr>
          <p:cNvSpPr/>
          <p:nvPr userDrawn="1"/>
        </p:nvSpPr>
        <p:spPr>
          <a:xfrm>
            <a:off x="0" y="46033"/>
            <a:ext cx="261222" cy="886691"/>
          </a:xfrm>
          <a:custGeom>
            <a:avLst/>
            <a:gdLst>
              <a:gd name="connsiteX0" fmla="*/ 0 w 261222"/>
              <a:gd name="connsiteY0" fmla="*/ 0 h 665018"/>
              <a:gd name="connsiteX1" fmla="*/ 150383 w 261222"/>
              <a:gd name="connsiteY1" fmla="*/ 0 h 665018"/>
              <a:gd name="connsiteX2" fmla="*/ 261222 w 261222"/>
              <a:gd name="connsiteY2" fmla="*/ 110839 h 665018"/>
              <a:gd name="connsiteX3" fmla="*/ 261222 w 261222"/>
              <a:gd name="connsiteY3" fmla="*/ 554179 h 665018"/>
              <a:gd name="connsiteX4" fmla="*/ 150383 w 261222"/>
              <a:gd name="connsiteY4" fmla="*/ 665018 h 665018"/>
              <a:gd name="connsiteX5" fmla="*/ 0 w 261222"/>
              <a:gd name="connsiteY5" fmla="*/ 665018 h 665018"/>
              <a:gd name="connsiteX6" fmla="*/ 0 w 261222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2" h="665018">
                <a:moveTo>
                  <a:pt x="0" y="0"/>
                </a:moveTo>
                <a:lnTo>
                  <a:pt x="150383" y="0"/>
                </a:lnTo>
                <a:cubicBezTo>
                  <a:pt x="211598" y="0"/>
                  <a:pt x="261222" y="49624"/>
                  <a:pt x="261222" y="110839"/>
                </a:cubicBezTo>
                <a:lnTo>
                  <a:pt x="261222" y="554179"/>
                </a:lnTo>
                <a:cubicBezTo>
                  <a:pt x="261222" y="615394"/>
                  <a:pt x="211598" y="665018"/>
                  <a:pt x="150383" y="665018"/>
                </a:cubicBezTo>
                <a:lnTo>
                  <a:pt x="0" y="6650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798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4">
            <a:extLst>
              <a:ext uri="{FF2B5EF4-FFF2-40B4-BE49-F238E27FC236}">
                <a16:creationId xmlns="" xmlns:a16="http://schemas.microsoft.com/office/drawing/2014/main" id="{F4F393C0-CE3B-4E74-94A6-26B56526BE5D}"/>
              </a:ext>
            </a:extLst>
          </p:cNvPr>
          <p:cNvSpPr/>
          <p:nvPr userDrawn="1"/>
        </p:nvSpPr>
        <p:spPr>
          <a:xfrm rot="10800000">
            <a:off x="8820472" y="6462050"/>
            <a:ext cx="323528" cy="393939"/>
          </a:xfrm>
          <a:custGeom>
            <a:avLst/>
            <a:gdLst>
              <a:gd name="connsiteX0" fmla="*/ 0 w 261222"/>
              <a:gd name="connsiteY0" fmla="*/ 0 h 665018"/>
              <a:gd name="connsiteX1" fmla="*/ 150383 w 261222"/>
              <a:gd name="connsiteY1" fmla="*/ 0 h 665018"/>
              <a:gd name="connsiteX2" fmla="*/ 261222 w 261222"/>
              <a:gd name="connsiteY2" fmla="*/ 110839 h 665018"/>
              <a:gd name="connsiteX3" fmla="*/ 261222 w 261222"/>
              <a:gd name="connsiteY3" fmla="*/ 554179 h 665018"/>
              <a:gd name="connsiteX4" fmla="*/ 150383 w 261222"/>
              <a:gd name="connsiteY4" fmla="*/ 665018 h 665018"/>
              <a:gd name="connsiteX5" fmla="*/ 0 w 261222"/>
              <a:gd name="connsiteY5" fmla="*/ 665018 h 665018"/>
              <a:gd name="connsiteX6" fmla="*/ 0 w 261222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2" h="665018">
                <a:moveTo>
                  <a:pt x="0" y="0"/>
                </a:moveTo>
                <a:lnTo>
                  <a:pt x="150383" y="0"/>
                </a:lnTo>
                <a:cubicBezTo>
                  <a:pt x="211598" y="0"/>
                  <a:pt x="261222" y="49624"/>
                  <a:pt x="261222" y="110839"/>
                </a:cubicBezTo>
                <a:lnTo>
                  <a:pt x="261222" y="554179"/>
                </a:lnTo>
                <a:cubicBezTo>
                  <a:pt x="261222" y="615394"/>
                  <a:pt x="211598" y="665018"/>
                  <a:pt x="150383" y="665018"/>
                </a:cubicBezTo>
                <a:lnTo>
                  <a:pt x="0" y="6650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32723"/>
          </a:xfrm>
        </p:spPr>
        <p:txBody>
          <a:bodyPr anchor="ctr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748465" y="6445619"/>
            <a:ext cx="39553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376C568-9BD1-46CF-A8CE-4350ADB8F4C0}" type="slidenum">
              <a:rPr lang="ru-RU" sz="1867" b="1">
                <a:solidFill>
                  <a:prstClr val="white"/>
                </a:solidFill>
              </a:rPr>
              <a:pPr algn="r"/>
              <a:t>‹#›</a:t>
            </a:fld>
            <a:endParaRPr lang="ru-RU" sz="1867" b="1" dirty="0">
              <a:solidFill>
                <a:prstClr val="white"/>
              </a:solidFill>
            </a:endParaRPr>
          </a:p>
        </p:txBody>
      </p:sp>
      <p:sp>
        <p:nvSpPr>
          <p:cNvPr id="4" name="Freeform 44">
            <a:extLst>
              <a:ext uri="{FF2B5EF4-FFF2-40B4-BE49-F238E27FC236}">
                <a16:creationId xmlns="" xmlns:a16="http://schemas.microsoft.com/office/drawing/2014/main" id="{6D88A4B1-4488-4E46-8975-905BF70DB294}"/>
              </a:ext>
            </a:extLst>
          </p:cNvPr>
          <p:cNvSpPr/>
          <p:nvPr userDrawn="1"/>
        </p:nvSpPr>
        <p:spPr>
          <a:xfrm>
            <a:off x="0" y="46033"/>
            <a:ext cx="261222" cy="886691"/>
          </a:xfrm>
          <a:custGeom>
            <a:avLst/>
            <a:gdLst>
              <a:gd name="connsiteX0" fmla="*/ 0 w 261222"/>
              <a:gd name="connsiteY0" fmla="*/ 0 h 665018"/>
              <a:gd name="connsiteX1" fmla="*/ 150383 w 261222"/>
              <a:gd name="connsiteY1" fmla="*/ 0 h 665018"/>
              <a:gd name="connsiteX2" fmla="*/ 261222 w 261222"/>
              <a:gd name="connsiteY2" fmla="*/ 110839 h 665018"/>
              <a:gd name="connsiteX3" fmla="*/ 261222 w 261222"/>
              <a:gd name="connsiteY3" fmla="*/ 554179 h 665018"/>
              <a:gd name="connsiteX4" fmla="*/ 150383 w 261222"/>
              <a:gd name="connsiteY4" fmla="*/ 665018 h 665018"/>
              <a:gd name="connsiteX5" fmla="*/ 0 w 261222"/>
              <a:gd name="connsiteY5" fmla="*/ 665018 h 665018"/>
              <a:gd name="connsiteX6" fmla="*/ 0 w 261222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2" h="665018">
                <a:moveTo>
                  <a:pt x="0" y="0"/>
                </a:moveTo>
                <a:lnTo>
                  <a:pt x="150383" y="0"/>
                </a:lnTo>
                <a:cubicBezTo>
                  <a:pt x="211598" y="0"/>
                  <a:pt x="261222" y="49624"/>
                  <a:pt x="261222" y="110839"/>
                </a:cubicBezTo>
                <a:lnTo>
                  <a:pt x="261222" y="554179"/>
                </a:lnTo>
                <a:cubicBezTo>
                  <a:pt x="261222" y="615394"/>
                  <a:pt x="211598" y="665018"/>
                  <a:pt x="150383" y="665018"/>
                </a:cubicBezTo>
                <a:lnTo>
                  <a:pt x="0" y="6650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836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4">
            <a:extLst>
              <a:ext uri="{FF2B5EF4-FFF2-40B4-BE49-F238E27FC236}">
                <a16:creationId xmlns:a16="http://schemas.microsoft.com/office/drawing/2014/main" xmlns="" id="{F4F393C0-CE3B-4E74-94A6-26B56526BE5D}"/>
              </a:ext>
            </a:extLst>
          </p:cNvPr>
          <p:cNvSpPr/>
          <p:nvPr userDrawn="1"/>
        </p:nvSpPr>
        <p:spPr>
          <a:xfrm rot="10800000">
            <a:off x="8820472" y="6462050"/>
            <a:ext cx="323528" cy="393939"/>
          </a:xfrm>
          <a:custGeom>
            <a:avLst/>
            <a:gdLst>
              <a:gd name="connsiteX0" fmla="*/ 0 w 261222"/>
              <a:gd name="connsiteY0" fmla="*/ 0 h 665018"/>
              <a:gd name="connsiteX1" fmla="*/ 150383 w 261222"/>
              <a:gd name="connsiteY1" fmla="*/ 0 h 665018"/>
              <a:gd name="connsiteX2" fmla="*/ 261222 w 261222"/>
              <a:gd name="connsiteY2" fmla="*/ 110839 h 665018"/>
              <a:gd name="connsiteX3" fmla="*/ 261222 w 261222"/>
              <a:gd name="connsiteY3" fmla="*/ 554179 h 665018"/>
              <a:gd name="connsiteX4" fmla="*/ 150383 w 261222"/>
              <a:gd name="connsiteY4" fmla="*/ 665018 h 665018"/>
              <a:gd name="connsiteX5" fmla="*/ 0 w 261222"/>
              <a:gd name="connsiteY5" fmla="*/ 665018 h 665018"/>
              <a:gd name="connsiteX6" fmla="*/ 0 w 261222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2" h="665018">
                <a:moveTo>
                  <a:pt x="0" y="0"/>
                </a:moveTo>
                <a:lnTo>
                  <a:pt x="150383" y="0"/>
                </a:lnTo>
                <a:cubicBezTo>
                  <a:pt x="211598" y="0"/>
                  <a:pt x="261222" y="49624"/>
                  <a:pt x="261222" y="110839"/>
                </a:cubicBezTo>
                <a:lnTo>
                  <a:pt x="261222" y="554179"/>
                </a:lnTo>
                <a:cubicBezTo>
                  <a:pt x="261222" y="615394"/>
                  <a:pt x="211598" y="665018"/>
                  <a:pt x="150383" y="665018"/>
                </a:cubicBezTo>
                <a:lnTo>
                  <a:pt x="0" y="6650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32723"/>
          </a:xfrm>
        </p:spPr>
        <p:txBody>
          <a:bodyPr anchor="ctr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748465" y="6445619"/>
            <a:ext cx="39553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376C568-9BD1-46CF-A8CE-4350ADB8F4C0}" type="slidenum">
              <a:rPr lang="ru-RU" sz="1867" b="1">
                <a:solidFill>
                  <a:prstClr val="white"/>
                </a:solidFill>
              </a:rPr>
              <a:pPr algn="r"/>
              <a:t>‹#›</a:t>
            </a:fld>
            <a:endParaRPr lang="ru-RU" sz="1867" b="1" dirty="0">
              <a:solidFill>
                <a:prstClr val="white"/>
              </a:solidFill>
            </a:endParaRP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xmlns="" id="{6D88A4B1-4488-4E46-8975-905BF70DB294}"/>
              </a:ext>
            </a:extLst>
          </p:cNvPr>
          <p:cNvSpPr/>
          <p:nvPr userDrawn="1"/>
        </p:nvSpPr>
        <p:spPr>
          <a:xfrm>
            <a:off x="0" y="46033"/>
            <a:ext cx="261222" cy="886691"/>
          </a:xfrm>
          <a:custGeom>
            <a:avLst/>
            <a:gdLst>
              <a:gd name="connsiteX0" fmla="*/ 0 w 261222"/>
              <a:gd name="connsiteY0" fmla="*/ 0 h 665018"/>
              <a:gd name="connsiteX1" fmla="*/ 150383 w 261222"/>
              <a:gd name="connsiteY1" fmla="*/ 0 h 665018"/>
              <a:gd name="connsiteX2" fmla="*/ 261222 w 261222"/>
              <a:gd name="connsiteY2" fmla="*/ 110839 h 665018"/>
              <a:gd name="connsiteX3" fmla="*/ 261222 w 261222"/>
              <a:gd name="connsiteY3" fmla="*/ 554179 h 665018"/>
              <a:gd name="connsiteX4" fmla="*/ 150383 w 261222"/>
              <a:gd name="connsiteY4" fmla="*/ 665018 h 665018"/>
              <a:gd name="connsiteX5" fmla="*/ 0 w 261222"/>
              <a:gd name="connsiteY5" fmla="*/ 665018 h 665018"/>
              <a:gd name="connsiteX6" fmla="*/ 0 w 261222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2" h="665018">
                <a:moveTo>
                  <a:pt x="0" y="0"/>
                </a:moveTo>
                <a:lnTo>
                  <a:pt x="150383" y="0"/>
                </a:lnTo>
                <a:cubicBezTo>
                  <a:pt x="211598" y="0"/>
                  <a:pt x="261222" y="49624"/>
                  <a:pt x="261222" y="110839"/>
                </a:cubicBezTo>
                <a:lnTo>
                  <a:pt x="261222" y="554179"/>
                </a:lnTo>
                <a:cubicBezTo>
                  <a:pt x="261222" y="615394"/>
                  <a:pt x="211598" y="665018"/>
                  <a:pt x="150383" y="665018"/>
                </a:cubicBezTo>
                <a:lnTo>
                  <a:pt x="0" y="6650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796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729" y="6356382"/>
            <a:ext cx="1509644" cy="365126"/>
          </a:xfrm>
          <a:prstGeom prst="rect">
            <a:avLst/>
          </a:prstGeom>
        </p:spPr>
        <p:txBody>
          <a:bodyPr vert="horz" lIns="91186" tIns="45584" rIns="91186" bIns="45584" rtlCol="0" anchor="ctr"/>
          <a:lstStyle>
            <a:lvl1pPr algn="l">
              <a:defRPr sz="15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95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300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1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783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590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91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542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867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341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385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495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6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131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896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8C36-E6FC-44FA-83A3-7441D7BEC2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CF5ED-2E38-4F34-AA1E-18953A00E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13408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FF01-D36C-4735-8592-7595B4B5AF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89130-29BB-4318-AA8A-855B1A8F32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196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1EA9-7AA1-4C3B-9139-6E87688009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8C511-CE78-4A2F-A08A-2B9048A665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5215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A82D-87B2-4669-B7D4-E2D5C86982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91B54-2584-45E3-97AF-C6F38FBF48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7343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D114-93FD-43A3-BF6B-CFF268CF9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92548-9057-48DC-8656-6EE4A7BA59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3239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8AEA-C6D8-4D5A-A8EB-C9625B273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65D6C-705D-4ED8-A508-C8F77BA302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3076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FBD9-71CA-44F3-B55D-65F92B3E84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5BE61-AB1F-41C6-9839-7B27853EFC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28199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0A04-4749-47E1-90E3-A7C871724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9C42B-3887-4393-9167-3A3CC20C32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6281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3D9A-B3DA-4B25-AD49-69B772A641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651AE-5828-4C1B-8C0E-64E2778D8E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5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352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39C6-9838-4228-A3BE-1A66BF31F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432D4-9309-4125-A437-46565AC7C3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0095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AF51-4CBE-4315-BA72-9480D83ED9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A531-3111-4E2F-90C3-0CFE12D916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17594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203" indent="0" algn="ctr">
              <a:buNone/>
              <a:defRPr sz="2000"/>
            </a:lvl2pPr>
            <a:lvl3pPr marL="912411" indent="0" algn="ctr">
              <a:buNone/>
              <a:defRPr sz="1800"/>
            </a:lvl3pPr>
            <a:lvl4pPr marL="1368618" indent="0" algn="ctr">
              <a:buNone/>
              <a:defRPr sz="1600"/>
            </a:lvl4pPr>
            <a:lvl5pPr marL="1824823" indent="0" algn="ctr">
              <a:buNone/>
              <a:defRPr sz="1600"/>
            </a:lvl5pPr>
            <a:lvl6pPr marL="2281031" indent="0" algn="ctr">
              <a:buNone/>
              <a:defRPr sz="1600"/>
            </a:lvl6pPr>
            <a:lvl7pPr marL="2737234" indent="0" algn="ctr">
              <a:buNone/>
              <a:defRPr sz="1600"/>
            </a:lvl7pPr>
            <a:lvl8pPr marL="3193433" indent="0" algn="ctr">
              <a:buNone/>
              <a:defRPr sz="1600"/>
            </a:lvl8pPr>
            <a:lvl9pPr marL="364964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7976-5C98-492F-BCFF-8859AC55C6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165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2616-E086-4450-9D20-12ADE77BD5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641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4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0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34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96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A508-3A81-41C0-9542-BFA8612162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5086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4B79-B60A-4F6B-85DB-3389E86EB9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0136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3" indent="0">
              <a:buNone/>
              <a:defRPr sz="2000" b="1"/>
            </a:lvl2pPr>
            <a:lvl3pPr marL="912411" indent="0">
              <a:buNone/>
              <a:defRPr sz="1800" b="1"/>
            </a:lvl3pPr>
            <a:lvl4pPr marL="1368618" indent="0">
              <a:buNone/>
              <a:defRPr sz="1600" b="1"/>
            </a:lvl4pPr>
            <a:lvl5pPr marL="1824823" indent="0">
              <a:buNone/>
              <a:defRPr sz="1600" b="1"/>
            </a:lvl5pPr>
            <a:lvl6pPr marL="2281031" indent="0">
              <a:buNone/>
              <a:defRPr sz="1600" b="1"/>
            </a:lvl6pPr>
            <a:lvl7pPr marL="2737234" indent="0">
              <a:buNone/>
              <a:defRPr sz="1600" b="1"/>
            </a:lvl7pPr>
            <a:lvl8pPr marL="3193433" indent="0">
              <a:buNone/>
              <a:defRPr sz="1600" b="1"/>
            </a:lvl8pPr>
            <a:lvl9pPr marL="36496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7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3" indent="0">
              <a:buNone/>
              <a:defRPr sz="2000" b="1"/>
            </a:lvl2pPr>
            <a:lvl3pPr marL="912411" indent="0">
              <a:buNone/>
              <a:defRPr sz="1800" b="1"/>
            </a:lvl3pPr>
            <a:lvl4pPr marL="1368618" indent="0">
              <a:buNone/>
              <a:defRPr sz="1600" b="1"/>
            </a:lvl4pPr>
            <a:lvl5pPr marL="1824823" indent="0">
              <a:buNone/>
              <a:defRPr sz="1600" b="1"/>
            </a:lvl5pPr>
            <a:lvl6pPr marL="2281031" indent="0">
              <a:buNone/>
              <a:defRPr sz="1600" b="1"/>
            </a:lvl6pPr>
            <a:lvl7pPr marL="2737234" indent="0">
              <a:buNone/>
              <a:defRPr sz="1600" b="1"/>
            </a:lvl7pPr>
            <a:lvl8pPr marL="3193433" indent="0">
              <a:buNone/>
              <a:defRPr sz="1600" b="1"/>
            </a:lvl8pPr>
            <a:lvl9pPr marL="36496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73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9B6B-E405-4252-9C00-4EFDBF3162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19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3876-C2DF-4361-B5F3-E914AC8E2E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487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1B4-33EA-4DBA-8896-F9A67C242B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299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203" indent="0">
              <a:buNone/>
              <a:defRPr sz="1400"/>
            </a:lvl2pPr>
            <a:lvl3pPr marL="912411" indent="0">
              <a:buNone/>
              <a:defRPr sz="1200"/>
            </a:lvl3pPr>
            <a:lvl4pPr marL="1368618" indent="0">
              <a:buNone/>
              <a:defRPr sz="1000"/>
            </a:lvl4pPr>
            <a:lvl5pPr marL="1824823" indent="0">
              <a:buNone/>
              <a:defRPr sz="1000"/>
            </a:lvl5pPr>
            <a:lvl6pPr marL="2281031" indent="0">
              <a:buNone/>
              <a:defRPr sz="1000"/>
            </a:lvl6pPr>
            <a:lvl7pPr marL="2737234" indent="0">
              <a:buNone/>
              <a:defRPr sz="1000"/>
            </a:lvl7pPr>
            <a:lvl8pPr marL="3193433" indent="0">
              <a:buNone/>
              <a:defRPr sz="1000"/>
            </a:lvl8pPr>
            <a:lvl9pPr marL="364964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F-691B-427C-8654-D0B6103ECF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39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4069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203" indent="0">
              <a:buNone/>
              <a:defRPr sz="2800"/>
            </a:lvl2pPr>
            <a:lvl3pPr marL="912411" indent="0">
              <a:buNone/>
              <a:defRPr sz="2400"/>
            </a:lvl3pPr>
            <a:lvl4pPr marL="1368618" indent="0">
              <a:buNone/>
              <a:defRPr sz="2000"/>
            </a:lvl4pPr>
            <a:lvl5pPr marL="1824823" indent="0">
              <a:buNone/>
              <a:defRPr sz="2000"/>
            </a:lvl5pPr>
            <a:lvl6pPr marL="2281031" indent="0">
              <a:buNone/>
              <a:defRPr sz="2000"/>
            </a:lvl6pPr>
            <a:lvl7pPr marL="2737234" indent="0">
              <a:buNone/>
              <a:defRPr sz="2000"/>
            </a:lvl7pPr>
            <a:lvl8pPr marL="3193433" indent="0">
              <a:buNone/>
              <a:defRPr sz="2000"/>
            </a:lvl8pPr>
            <a:lvl9pPr marL="364964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203" indent="0">
              <a:buNone/>
              <a:defRPr sz="1400"/>
            </a:lvl2pPr>
            <a:lvl3pPr marL="912411" indent="0">
              <a:buNone/>
              <a:defRPr sz="1200"/>
            </a:lvl3pPr>
            <a:lvl4pPr marL="1368618" indent="0">
              <a:buNone/>
              <a:defRPr sz="1000"/>
            </a:lvl4pPr>
            <a:lvl5pPr marL="1824823" indent="0">
              <a:buNone/>
              <a:defRPr sz="1000"/>
            </a:lvl5pPr>
            <a:lvl6pPr marL="2281031" indent="0">
              <a:buNone/>
              <a:defRPr sz="1000"/>
            </a:lvl6pPr>
            <a:lvl7pPr marL="2737234" indent="0">
              <a:buNone/>
              <a:defRPr sz="1000"/>
            </a:lvl7pPr>
            <a:lvl8pPr marL="3193433" indent="0">
              <a:buNone/>
              <a:defRPr sz="1000"/>
            </a:lvl8pPr>
            <a:lvl9pPr marL="364964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8B-6D9A-4D5B-BF63-3F1F261EB8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75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6BAB-EBE8-45AE-BDC3-F6B014762D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715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98" y="365127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4" y="365127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0676-FAA4-45FC-AE0F-8F6A0219A4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42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0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7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9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82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0784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65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24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6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3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7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99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82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11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74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82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95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3261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0D5D-5487-444E-BE29-17B6AC04F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7B924-B9A3-4307-93A5-425F8F9F43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77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58ED3-3285-4BE8-AD1B-98B554090A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7FEE3-A97C-4749-A67C-3003DDC139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43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210E-42EC-4CB4-971F-E0B4889FEE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EC17F-8EBA-49F2-A180-03C1FFE547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94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5EB57-DD1A-4E39-A1A4-B6B975B154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14BE-9193-4965-A3DC-891A00B59C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8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80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E354B-2510-47C7-A100-C69C95420F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9772-438F-48BE-92E4-F9E5FE97FE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05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56AB-4E9D-4238-86B1-D74E135CC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678D9-8291-45CE-A9AE-5198D82CEC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47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F874-434C-4BC7-BACE-079C48D7B5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4458-A4F1-4FD4-9E60-A7D19CBAD0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57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D992-07E2-4696-B9B7-065C1544B4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AF1C5-CF73-4EE6-900F-8B2C92741E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71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C829-54D4-4EE0-B7AD-10243F1204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0D30-2D7D-4D0F-9BE3-C0D5B510A4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22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4298-F534-4EC2-8916-3E2E933AE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056F-97B9-4EAD-A96E-6F057C1434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7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01D4-200B-47B3-9A71-C07BEF80B0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8603-B4C5-4846-9390-71ABB3CD7A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12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F383-14B4-47F3-9B67-616ABF1BA40D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21ACB-1C6E-4D7F-9FD2-21CFA71C7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3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4E7A-42EA-449B-8CCA-2ED10249CFA3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4B3D-837C-45B3-AC80-E62AA1357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652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6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A9A4-7064-4E61-B874-5CA43BAE1CD5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710C-6ECE-453C-9AAC-2FAE80CB4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948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1AF2-31E0-40F6-9770-C33A6400C4E9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94EA-0962-41E0-B163-6345BE01D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27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6FB0-241F-4444-B26E-285754D2E985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5A21-BE64-4013-85DC-37ECBF6F5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09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10E1-3313-4E8E-A9BC-BA0E0C0A8560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E355-E73E-4610-BAE3-2CFB3CABD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33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9365-C51D-4159-BC2C-6E87FFE18654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3EB4-DE65-4E5D-9FBD-133816803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47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F055-2BED-4841-9E70-DC218BBE5B42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1DDA-E7FD-4432-92D7-0069A28FA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061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F8BA-DA7C-4B46-939B-620BAF69B34D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5EE2-504C-414F-BE0E-E17872683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32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8C19-686E-431B-9D13-BB9F98338382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1B79-75DB-436C-865B-147BB0DE8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89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B51E-E79E-4B8D-8031-F0BC735417B9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4744-8DEE-449F-A9B9-71E6847A9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431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05B7B-24CB-4CA5-8156-23D2C6AE5D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355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0DAFA-6CA6-4DBF-824A-FD2BDCD478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002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361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0E65A-670F-4AAA-8B80-8252146E95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828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219808"/>
            <a:ext cx="4042080" cy="49022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800" y="1219808"/>
            <a:ext cx="4043520" cy="49022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7DFE-EE2C-45B1-9CEF-EA4D104963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51195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6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31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6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31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3F0E9-2BDB-4E5F-AC26-AC474005A1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3389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9289D-09AF-4080-B23C-1811D4D7BD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733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4ED32-58FC-4F2B-A1DD-3239F91EED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6976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CF427-93D8-4686-81D0-C48FD076F0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379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A2C99-E256-409B-8E91-852892D7F2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5553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150B4-1E9A-41C9-AB34-24B1BEE752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5984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77768"/>
            <a:ext cx="2054880" cy="60443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77768"/>
            <a:ext cx="6030720" cy="60443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A6996-631B-4C74-AF3D-205F0F7964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750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77768"/>
            <a:ext cx="8223840" cy="1058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3563F-ACDD-42CD-B666-A3E2BC8F23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310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59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F383-14B4-47F3-9B67-616ABF1BA40D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21ACB-1C6E-4D7F-9FD2-21CFA71C7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40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4E7A-42EA-449B-8CCA-2ED10249CFA3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4B3D-837C-45B3-AC80-E62AA1357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71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A9A4-7064-4E61-B874-5CA43BAE1CD5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710C-6ECE-453C-9AAC-2FAE80CB4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201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1AF2-31E0-40F6-9770-C33A6400C4E9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94EA-0962-41E0-B163-6345BE01D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364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6FB0-241F-4444-B26E-285754D2E985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5A21-BE64-4013-85DC-37ECBF6F5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628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10E1-3313-4E8E-A9BC-BA0E0C0A8560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E355-E73E-4610-BAE3-2CFB3CABD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848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9365-C51D-4159-BC2C-6E87FFE18654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3EB4-DE65-4E5D-9FBD-133816803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256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F055-2BED-4841-9E70-DC218BBE5B42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1DDA-E7FD-4432-92D7-0069A28FA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068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F8BA-DA7C-4B46-939B-620BAF69B34D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5EE2-504C-414F-BE0E-E17872683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6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8C19-686E-431B-9D13-BB9F98338382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1B79-75DB-436C-865B-147BB0DE8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7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823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B51E-E79E-4B8D-8031-F0BC735417B9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4744-8DEE-449F-A9B9-71E6847A9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890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571C-8725-4285-8436-D9BFCF9B6DE0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57673-1F77-4276-B412-085AA5037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500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FA36-DB7F-4CB3-9D65-F3F742F98DE1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9E25-2187-4A00-B58A-28B5F3925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837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383B-5631-49A9-8F92-F6ECAF9355A8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DBB7-D68A-4B14-BEAD-FF0F337E2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502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35D5-F847-49E3-8431-4B02BFA04C1B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4B87-2EBF-4BF1-8628-222F815AA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731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8165-358F-49E3-9D2A-8E1202255814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D894-73EA-428A-8C54-ADB6BF365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811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7866-4E97-4AF8-A296-5D24ECD5C377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B0B7-B3B6-4235-A766-C50BDC2A7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332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ACE8-A9A6-4DE3-AEE3-0C91FDF1B33C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B5F0-C7E4-4798-A1F4-1ABF60F22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098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BAB1D-794F-418D-8306-8F8F8087434A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DC00-B621-42A8-874E-B7B814198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67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FD6C-C9E5-4874-9806-A6722F10102F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B806-A829-40CD-989C-4D92E8B85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64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2B76-0C50-4D26-BC0A-16380600CF21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5C7E-E04F-4EE3-B6D3-666290BE3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423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EA6A-C312-485C-AEFA-61A643137451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46DB4-BB3E-4016-9AD8-09DDC4BA4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723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4DCD339-E926-4405-A054-29667E8F583A}" type="datetimeFigureOut">
              <a:rPr lang="ru-RU" smtClean="0">
                <a:solidFill>
                  <a:srgbClr val="464653"/>
                </a:solidFill>
              </a:rPr>
              <a:pPr>
                <a:defRPr/>
              </a:pPr>
              <a:t>19.05.2023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E3FF2724-02D9-46D3-963F-A65A48B2BFFB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519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FEF6F-BFFE-4C0D-BC52-1E9F12BD5A5B}" type="datetimeFigureOut">
              <a:rPr lang="ru-RU" smtClean="0">
                <a:solidFill>
                  <a:srgbClr val="464653"/>
                </a:solidFill>
              </a:rPr>
              <a:pPr>
                <a:defRPr/>
              </a:pPr>
              <a:t>19.05.2023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C1C8-ADE6-4084-B79A-E8274031BE0D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61164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0F3EB3B9-01BB-46FA-B80A-3217A8B57E89}" type="datetimeFigureOut">
              <a:rPr lang="ru-RU" smtClean="0">
                <a:solidFill>
                  <a:srgbClr val="DDE9EC"/>
                </a:solidFill>
              </a:rPr>
              <a:pPr>
                <a:defRPr/>
              </a:pPr>
              <a:t>19.05.2023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CE412DDC-85C2-40FA-BC9E-FAB5278ABCAE}" type="slidenum">
              <a:rPr lang="ru-RU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30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1B35B-1E83-40DF-AA7C-2860210EF32B}" type="datetimeFigureOut">
              <a:rPr lang="ru-RU" smtClean="0">
                <a:solidFill>
                  <a:srgbClr val="464653"/>
                </a:solidFill>
              </a:rPr>
              <a:pPr>
                <a:defRPr/>
              </a:pPr>
              <a:t>19.05.2023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6CE47-E57C-47CB-BA52-540C88FC907F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02776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937EC-86AD-406B-AC7D-E6BB6386599A}" type="datetimeFigureOut">
              <a:rPr lang="ru-RU" smtClean="0">
                <a:solidFill>
                  <a:srgbClr val="464653"/>
                </a:solidFill>
              </a:rPr>
              <a:pPr>
                <a:defRPr/>
              </a:pPr>
              <a:t>19.05.2023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D84A-257D-4063-BEB1-16C35E2831FF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03875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9D5189-597F-4D0E-B986-2561E84005E4}" type="datetimeFigureOut">
              <a:rPr lang="ru-RU" smtClean="0">
                <a:solidFill>
                  <a:srgbClr val="464653"/>
                </a:solidFill>
              </a:rPr>
              <a:pPr>
                <a:defRPr/>
              </a:pPr>
              <a:t>19.05.2023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D9FA-593B-4208-A10A-50FFADE02E7C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450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E5BD2C-5FF4-4FD9-B772-F94606CAC7E1}" type="datetimeFigureOut">
              <a:rPr lang="ru-RU" smtClean="0">
                <a:solidFill>
                  <a:srgbClr val="464653"/>
                </a:solidFill>
              </a:rPr>
              <a:pPr>
                <a:defRPr/>
              </a:pPr>
              <a:t>19.05.2023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04170-0B71-4A88-A393-BE342CF33B7D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764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4C9AB-AB93-453A-B293-E28C92F9906E}" type="datetimeFigureOut">
              <a:rPr lang="ru-RU" smtClean="0">
                <a:solidFill>
                  <a:srgbClr val="464653"/>
                </a:solidFill>
              </a:rPr>
              <a:pPr>
                <a:defRPr/>
              </a:pPr>
              <a:t>19.05.2023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A746D-C63E-4875-8B16-F708FB9B8364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825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26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3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A2B105-AA02-416F-A30B-F566BA971CEB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196174-390C-4C36-B4E0-0B1F64155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5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7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alphaModFix amt="6000"/>
            <a:lum/>
          </a:blip>
          <a:srcRect/>
          <a:stretch>
            <a:fillRect l="11000" t="-6000" r="1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3AF2E-F81D-4567-866B-E3022BDA92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3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1A1AB744-44C0-4782-88E2-A274E0ECD4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54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5B39B6C-CA66-4306-9E5B-7DC47AE1F5DE}" type="slidenum">
              <a:rPr lang="ru-RU" altLang="ru-RU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500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232" tIns="45619" rIns="91232" bIns="456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232" tIns="45619" rIns="91232" bIns="456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2" y="6356450"/>
            <a:ext cx="2057400" cy="365125"/>
          </a:xfrm>
          <a:prstGeom prst="rect">
            <a:avLst/>
          </a:prstGeom>
        </p:spPr>
        <p:txBody>
          <a:bodyPr vert="horz" lIns="91232" tIns="45619" rIns="91232" bIns="456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11"/>
            <a:fld id="{15660C63-77A9-4BD7-86ED-882FC98112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411"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50"/>
            <a:ext cx="3086100" cy="365125"/>
          </a:xfrm>
          <a:prstGeom prst="rect">
            <a:avLst/>
          </a:prstGeom>
        </p:spPr>
        <p:txBody>
          <a:bodyPr vert="horz" lIns="91232" tIns="45619" rIns="91232" bIns="456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1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50"/>
            <a:ext cx="2057400" cy="365125"/>
          </a:xfrm>
          <a:prstGeom prst="rect">
            <a:avLst/>
          </a:prstGeom>
        </p:spPr>
        <p:txBody>
          <a:bodyPr vert="horz" lIns="91232" tIns="45619" rIns="91232" bIns="456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11"/>
            <a:fld id="{36D5F98B-A4EE-4014-81F9-2D66E23FDB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41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2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03" indent="-228103" algn="l" defTabSz="912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309" indent="-228103" algn="l" defTabSz="912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17" indent="-228103" algn="l" defTabSz="912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716" indent="-228103" algn="l" defTabSz="912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26" indent="-228103" algn="l" defTabSz="912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131" indent="-228103" algn="l" defTabSz="912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339" indent="-228103" algn="l" defTabSz="912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543" indent="-228103" algn="l" defTabSz="912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749" indent="-228103" algn="l" defTabSz="912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03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11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18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823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031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234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33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644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1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0F48-870B-4BFE-BBB6-BAEA9A44C7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C366-A102-48C1-9C2F-E63249C51B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6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36F8E-6F95-4B55-8602-4C458DC05D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DE5128-D4CF-46A2-A09E-DF66AC119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19F4A-C0E5-4974-965E-813A133941FD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976DE9-F561-4E64-9103-E163ED500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77768"/>
            <a:ext cx="8223840" cy="105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219808"/>
            <a:ext cx="8223840" cy="49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400800" y="6356828"/>
            <a:ext cx="2285280" cy="36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898721" y="6356828"/>
            <a:ext cx="3504960" cy="3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12000" y="6356827"/>
            <a:ext cx="1974240" cy="3585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defRPr>
                <a:solidFill>
                  <a:srgbClr val="FFFFFF"/>
                </a:solidFill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</a:pPr>
            <a:fld id="{3AE33D8D-44E5-4E7C-816B-C695ABEB8ECF}" type="slidenum">
              <a:rPr lang="ru-RU" altLang="ru-RU">
                <a:latin typeface="Arial" charset="0"/>
              </a:rPr>
              <a:pPr defTabSz="407526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charset="0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456480" y="6352508"/>
            <a:ext cx="8231040" cy="1440"/>
          </a:xfrm>
          <a:prstGeom prst="line">
            <a:avLst/>
          </a:prstGeom>
          <a:noFill/>
          <a:ln w="9360">
            <a:solidFill>
              <a:srgbClr val="9FB8CD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pPr defTabSz="407526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456480" y="1143502"/>
            <a:ext cx="8231040" cy="1441"/>
          </a:xfrm>
          <a:prstGeom prst="line">
            <a:avLst/>
          </a:prstGeom>
          <a:noFill/>
          <a:ln w="9360">
            <a:solidFill>
              <a:srgbClr val="9FB8CD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pPr defTabSz="407526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3" name="AutoShape 8"/>
          <p:cNvSpPr>
            <a:spLocks noChangeArrowheads="1"/>
          </p:cNvSpPr>
          <p:nvPr/>
        </p:nvSpPr>
        <p:spPr bwMode="auto">
          <a:xfrm rot="5400000">
            <a:off x="433441" y="6467726"/>
            <a:ext cx="191541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407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07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464653"/>
          </a:solidFill>
          <a:latin typeface="Bookman Old Style" pitchFamily="16" charset="0"/>
          <a:ea typeface="Microsoft YaHei" charset="-122"/>
        </a:defRPr>
      </a:lvl2pPr>
      <a:lvl3pPr algn="l" defTabSz="407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464653"/>
          </a:solidFill>
          <a:latin typeface="Bookman Old Style" pitchFamily="16" charset="0"/>
          <a:ea typeface="Microsoft YaHei" charset="-122"/>
        </a:defRPr>
      </a:lvl3pPr>
      <a:lvl4pPr algn="l" defTabSz="407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464653"/>
          </a:solidFill>
          <a:latin typeface="Bookman Old Style" pitchFamily="16" charset="0"/>
          <a:ea typeface="Microsoft YaHei" charset="-122"/>
        </a:defRPr>
      </a:lvl4pPr>
      <a:lvl5pPr algn="l" defTabSz="407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464653"/>
          </a:solidFill>
          <a:latin typeface="Bookman Old Style" pitchFamily="16" charset="0"/>
          <a:ea typeface="Microsoft YaHei" charset="-122"/>
        </a:defRPr>
      </a:lvl5pPr>
      <a:lvl6pPr marL="2280994" indent="-207363" algn="l" defTabSz="407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64653"/>
          </a:solidFill>
          <a:latin typeface="Bookman Old Style" pitchFamily="16" charset="0"/>
          <a:ea typeface="Microsoft YaHei" charset="-122"/>
        </a:defRPr>
      </a:lvl6pPr>
      <a:lvl7pPr marL="2695720" indent="-207363" algn="l" defTabSz="407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64653"/>
          </a:solidFill>
          <a:latin typeface="Bookman Old Style" pitchFamily="16" charset="0"/>
          <a:ea typeface="Microsoft YaHei" charset="-122"/>
        </a:defRPr>
      </a:lvl7pPr>
      <a:lvl8pPr marL="3110446" indent="-207363" algn="l" defTabSz="407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64653"/>
          </a:solidFill>
          <a:latin typeface="Bookman Old Style" pitchFamily="16" charset="0"/>
          <a:ea typeface="Microsoft YaHei" charset="-122"/>
        </a:defRPr>
      </a:lvl8pPr>
      <a:lvl9pPr marL="3525172" indent="-207363" algn="l" defTabSz="407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64653"/>
          </a:solidFill>
          <a:latin typeface="Bookman Old Style" pitchFamily="16" charset="0"/>
          <a:ea typeface="Microsoft YaHei" charset="-122"/>
        </a:defRPr>
      </a:lvl9pPr>
    </p:titleStyle>
    <p:bodyStyle>
      <a:lvl1pPr marL="311045" indent="-311045" algn="l" defTabSz="407526" rtl="0" eaLnBrk="0" fontAlgn="base" hangingPunct="0">
        <a:spcBef>
          <a:spcPts val="60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464653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spcBef>
          <a:spcPts val="39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0" fontAlgn="base" hangingPunct="0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0" fontAlgn="base" hangingPunct="0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0" fontAlgn="base" hangingPunct="0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0" fontAlgn="base" hangingPunct="0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19F4A-C0E5-4974-965E-813A133941FD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976DE9-F561-4E64-9103-E163ED500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9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7651C5-DB55-4EFB-B6A3-C07032D7ACA4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C90115-F6B6-4DB6-A251-02975251F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6D842F-E1F5-4E11-9921-D032DA2B35DF}" type="datetimeFigureOut">
              <a:rPr lang="ru-RU" smtClean="0">
                <a:solidFill>
                  <a:srgbClr val="464653"/>
                </a:solidFill>
              </a:rPr>
              <a:pPr>
                <a:defRPr/>
              </a:pPr>
              <a:t>19.05.2023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ED8E2E-6B4D-4BDE-BA60-5EE0C7C20871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9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98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7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5.jpe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508595" y="1969848"/>
            <a:ext cx="8095853" cy="2071220"/>
          </a:xfrm>
          <a:noFill/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ru-RU" sz="3000" b="1" dirty="0" err="1" smtClean="0">
                <a:solidFill>
                  <a:srgbClr val="002060"/>
                </a:solidFill>
              </a:rPr>
              <a:t>Проактив.СЭДО</a:t>
            </a:r>
            <a:r>
              <a:rPr lang="ru-RU" sz="3000" b="1" dirty="0" smtClean="0">
                <a:solidFill>
                  <a:srgbClr val="002060"/>
                </a:solidFill>
              </a:rPr>
              <a:t>. Нововведения в законодательстве по обязательному социальному страхованию на случай временной нетрудоспособности и в связи с материнством </a:t>
            </a:r>
            <a:endParaRPr lang="ru-RU" altLang="ru-RU" sz="3000" b="1" dirty="0" smtClean="0">
              <a:solidFill>
                <a:srgbClr val="002060"/>
              </a:solidFill>
            </a:endParaRPr>
          </a:p>
        </p:txBody>
      </p:sp>
      <p:sp>
        <p:nvSpPr>
          <p:cNvPr id="6" name="Rectangle 110"/>
          <p:cNvSpPr txBox="1">
            <a:spLocks noChangeArrowheads="1"/>
          </p:cNvSpPr>
          <p:nvPr/>
        </p:nvSpPr>
        <p:spPr>
          <a:xfrm>
            <a:off x="3606470" y="5865349"/>
            <a:ext cx="2310277" cy="34398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</a:pPr>
            <a:r>
              <a:rPr lang="ru-RU" altLang="ru-RU" sz="1600" b="1" dirty="0" smtClean="0">
                <a:solidFill>
                  <a:srgbClr val="002060"/>
                </a:solidFill>
              </a:rPr>
              <a:t>г. Якутск, 2023 г.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236540" y="4688308"/>
            <a:ext cx="7367908" cy="133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4008" indent="0" algn="ctr">
              <a:lnSpc>
                <a:spcPct val="120000"/>
              </a:lnSpc>
              <a:spcBef>
                <a:spcPts val="300"/>
              </a:spcBef>
              <a:buClr>
                <a:srgbClr val="A04DA3"/>
              </a:buClr>
              <a:defRPr/>
            </a:pPr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8"/>
          <p:cNvGrpSpPr>
            <a:grpSpLocks/>
          </p:cNvGrpSpPr>
          <p:nvPr/>
        </p:nvGrpSpPr>
        <p:grpSpPr bwMode="auto">
          <a:xfrm>
            <a:off x="281727" y="1820333"/>
            <a:ext cx="8746589" cy="3840915"/>
            <a:chOff x="-828000" y="2914876"/>
            <a:chExt cx="11384452" cy="1835438"/>
          </a:xfrm>
        </p:grpSpPr>
        <p:sp>
          <p:nvSpPr>
            <p:cNvPr id="15" name="Минус 14"/>
            <p:cNvSpPr/>
            <p:nvPr/>
          </p:nvSpPr>
          <p:spPr>
            <a:xfrm>
              <a:off x="-828000" y="2914876"/>
              <a:ext cx="9144665" cy="71448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Минус 15"/>
            <p:cNvSpPr/>
            <p:nvPr/>
          </p:nvSpPr>
          <p:spPr>
            <a:xfrm>
              <a:off x="540735" y="4678865"/>
              <a:ext cx="10015717" cy="7144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2" y="200820"/>
            <a:ext cx="1105054" cy="10574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262389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СОЦИАЛЬНОГО ФОНДА  РОССИИ  ПО РЕСПУБЛИКЕ САХА (ЯКУТИЯ)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4708467"/>
            <a:ext cx="5867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Савенкова Мария Александровна, начальник Управления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Организации страховых выплат ОСФР по РС(Я)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2081" cy="3253159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 </a:t>
            </a:r>
            <a:r>
              <a:rPr lang="ru-RU" dirty="0" smtClean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2022 года Фонд социального страхования </a:t>
            </a:r>
            <a:r>
              <a:rPr lang="ru-RU" dirty="0" smtClean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РФ перешел на </a:t>
            </a:r>
            <a:r>
              <a:rPr lang="ru-RU" dirty="0" err="1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проактивную</a:t>
            </a:r>
            <a:r>
              <a:rPr lang="ru-RU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беззаявительную</a:t>
            </a:r>
            <a:r>
              <a:rPr lang="ru-RU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) выплату </a:t>
            </a:r>
            <a:r>
              <a:rPr lang="ru-RU" dirty="0" smtClean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пособий по </a:t>
            </a:r>
            <a:r>
              <a:rPr lang="ru-RU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«больничным листам</a:t>
            </a:r>
            <a:r>
              <a:rPr lang="ru-RU" dirty="0" smtClean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минимизировало </a:t>
            </a:r>
            <a:r>
              <a:rPr lang="ru-RU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участие работодателя в процессе их назначения, </a:t>
            </a:r>
            <a:r>
              <a:rPr lang="ru-RU" u="sng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однако полностью не </a:t>
            </a:r>
            <a:r>
              <a:rPr lang="ru-RU" u="sng" dirty="0" smtClean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исключило </a:t>
            </a:r>
            <a:r>
              <a:rPr lang="ru-RU" u="sng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работодателя от обмена данными. 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1B037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(Федеральный </a:t>
            </a:r>
            <a:r>
              <a:rPr lang="ru-RU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закон от 30.04.2021 № </a:t>
            </a:r>
            <a:r>
              <a:rPr lang="ru-RU" dirty="0" smtClean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126-ФЗ) 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744307" y="980728"/>
            <a:ext cx="7869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B037F"/>
                </a:solidFill>
                <a:latin typeface="Calibri Light"/>
                <a:ea typeface="Calibri Light"/>
                <a:cs typeface="Calibri Light"/>
              </a:rPr>
              <a:t>Особенности выплат по временной нетрудоспособности </a:t>
            </a:r>
            <a:endParaRPr lang="ru-RU" b="1" dirty="0" smtClean="0">
              <a:solidFill>
                <a:srgbClr val="1B037F"/>
              </a:solidFill>
              <a:latin typeface="Calibri Light"/>
              <a:ea typeface="Calibri Light"/>
              <a:cs typeface="Calibri Ligh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B037F"/>
                </a:solidFill>
                <a:latin typeface="Calibri Light"/>
                <a:ea typeface="Calibri Light"/>
                <a:cs typeface="Calibri Light"/>
              </a:rPr>
              <a:t>с </a:t>
            </a:r>
            <a:r>
              <a:rPr lang="ru-RU" b="1" dirty="0">
                <a:solidFill>
                  <a:srgbClr val="1B037F"/>
                </a:solidFill>
                <a:latin typeface="Calibri Light"/>
                <a:ea typeface="Calibri Light"/>
                <a:cs typeface="Calibri Light"/>
              </a:rPr>
              <a:t>01 января 2022 года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762" y="5157192"/>
            <a:ext cx="8250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2022 года реализована возможность получения справки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 выплаченных пособиях в электронном виде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075670" y="431877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75670" y="512784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-53103" y="431879"/>
            <a:ext cx="376719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-20413" y="512784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" y="148939"/>
            <a:ext cx="743919" cy="659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5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114675"/>
            <a:ext cx="9366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5329238"/>
            <a:ext cx="9731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36813"/>
            <a:ext cx="13573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111250"/>
            <a:ext cx="7588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28950" y="3384550"/>
            <a:ext cx="1778000" cy="1069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631" name="TextBox 3"/>
          <p:cNvSpPr txBox="1">
            <a:spLocks noChangeArrowheads="1"/>
          </p:cNvSpPr>
          <p:nvPr/>
        </p:nvSpPr>
        <p:spPr bwMode="auto">
          <a:xfrm>
            <a:off x="2096513" y="464958"/>
            <a:ext cx="593645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Упрощенная схема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проактивной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(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беззаявительной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) 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выплаты 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по ЭЛН  с применением СЭДО </a:t>
            </a:r>
          </a:p>
        </p:txBody>
      </p:sp>
      <p:pic>
        <p:nvPicPr>
          <p:cNvPr id="26632" name="Picture 2" descr="http://r47fss.ru/images/1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3709988"/>
            <a:ext cx="666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/>
            </a:extLst>
          </p:cNvPr>
          <p:cNvSpPr txBox="1"/>
          <p:nvPr/>
        </p:nvSpPr>
        <p:spPr>
          <a:xfrm>
            <a:off x="234950" y="1042988"/>
            <a:ext cx="1276350" cy="101600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4472C4">
                    <a:lumMod val="60000"/>
                    <a:lumOff val="40000"/>
                  </a:srgbClr>
                </a:solidFill>
                <a:cs typeface="Arial" pitchFamily="34" charset="0"/>
              </a:rPr>
              <a:t>ЕПГУ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4472C4">
                    <a:lumMod val="60000"/>
                    <a:lumOff val="40000"/>
                  </a:srgbClr>
                </a:solidFill>
                <a:cs typeface="Arial" pitchFamily="34" charset="0"/>
              </a:rPr>
              <a:t>ЛК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4472C4">
                    <a:lumMod val="60000"/>
                    <a:lumOff val="40000"/>
                  </a:srgbClr>
                </a:solidFill>
                <a:cs typeface="Arial" pitchFamily="34" charset="0"/>
              </a:rPr>
              <a:t>Алиса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4472C4">
                    <a:lumMod val="60000"/>
                    <a:lumOff val="40000"/>
                  </a:srgbClr>
                </a:solidFill>
                <a:cs typeface="Arial" pitchFamily="34" charset="0"/>
              </a:rPr>
              <a:t>Мобильное</a:t>
            </a:r>
          </a:p>
          <a:p>
            <a:pPr>
              <a:defRPr/>
            </a:pPr>
            <a:r>
              <a:rPr lang="ru-RU" sz="1200" b="1" dirty="0">
                <a:solidFill>
                  <a:srgbClr val="4472C4">
                    <a:lumMod val="60000"/>
                    <a:lumOff val="40000"/>
                  </a:srgbClr>
                </a:solidFill>
                <a:cs typeface="Arial" pitchFamily="34" charset="0"/>
              </a:rPr>
              <a:t>       приложение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3065463" y="3541713"/>
            <a:ext cx="960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СЭДО</a:t>
            </a:r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 (</a:t>
            </a:r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ФСС</a:t>
            </a:r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4152900"/>
            <a:ext cx="1335087" cy="523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Медицинская организация</a:t>
            </a:r>
          </a:p>
        </p:txBody>
      </p:sp>
      <p:sp>
        <p:nvSpPr>
          <p:cNvPr id="51" name="TextBox 50">
            <a:extLst>
              <a:ext uri="{FF2B5EF4-FFF2-40B4-BE49-F238E27FC236}"/>
            </a:extLst>
          </p:cNvPr>
          <p:cNvSpPr txBox="1"/>
          <p:nvPr/>
        </p:nvSpPr>
        <p:spPr>
          <a:xfrm>
            <a:off x="7019925" y="3716338"/>
            <a:ext cx="1516063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Страхователь</a:t>
            </a:r>
          </a:p>
        </p:txBody>
      </p:sp>
      <p:sp>
        <p:nvSpPr>
          <p:cNvPr id="54" name="TextBox 53">
            <a:extLst>
              <a:ext uri="{FF2B5EF4-FFF2-40B4-BE49-F238E27FC236}"/>
            </a:extLst>
          </p:cNvPr>
          <p:cNvSpPr txBox="1"/>
          <p:nvPr/>
        </p:nvSpPr>
        <p:spPr>
          <a:xfrm>
            <a:off x="1822450" y="1487488"/>
            <a:ext cx="1722438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cs typeface="Arial" pitchFamily="34" charset="0"/>
              </a:rPr>
              <a:t>Получатель</a:t>
            </a:r>
          </a:p>
        </p:txBody>
      </p:sp>
      <p:sp>
        <p:nvSpPr>
          <p:cNvPr id="24" name="Стрелка вверх 23"/>
          <p:cNvSpPr/>
          <p:nvPr/>
        </p:nvSpPr>
        <p:spPr>
          <a:xfrm rot="19116910">
            <a:off x="3021013" y="1943100"/>
            <a:ext cx="206375" cy="1468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1679575" y="4052888"/>
            <a:ext cx="12319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1276350" y="2212975"/>
            <a:ext cx="238125" cy="852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4999038" y="3776663"/>
            <a:ext cx="1563687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8" name="Стрелка влево 57"/>
          <p:cNvSpPr/>
          <p:nvPr/>
        </p:nvSpPr>
        <p:spPr>
          <a:xfrm>
            <a:off x="4983163" y="4119563"/>
            <a:ext cx="1563687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6643" name="TextBox 35"/>
          <p:cNvSpPr txBox="1">
            <a:spLocks noChangeArrowheads="1"/>
          </p:cNvSpPr>
          <p:nvPr/>
        </p:nvSpPr>
        <p:spPr bwMode="auto">
          <a:xfrm>
            <a:off x="4873625" y="2884488"/>
            <a:ext cx="2274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4. Уведомление о страховом случае</a:t>
            </a:r>
            <a:endParaRPr lang="ru-RU" sz="11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644" name="TextBox 36"/>
          <p:cNvSpPr txBox="1">
            <a:spLocks noChangeArrowheads="1"/>
          </p:cNvSpPr>
          <p:nvPr/>
        </p:nvSpPr>
        <p:spPr bwMode="auto">
          <a:xfrm>
            <a:off x="4873625" y="3295650"/>
            <a:ext cx="227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5. Запрос недостающих сведений</a:t>
            </a:r>
          </a:p>
        </p:txBody>
      </p:sp>
      <p:sp>
        <p:nvSpPr>
          <p:cNvPr id="26645" name="Прямоугольник 12"/>
          <p:cNvSpPr>
            <a:spLocks noChangeArrowheads="1"/>
          </p:cNvSpPr>
          <p:nvPr/>
        </p:nvSpPr>
        <p:spPr bwMode="auto">
          <a:xfrm>
            <a:off x="4913313" y="4306888"/>
            <a:ext cx="21066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000000"/>
                </a:solidFill>
                <a:cs typeface="Arial" pitchFamily="34" charset="0"/>
              </a:rPr>
              <a:t>6</a:t>
            </a: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. Сведения для расчета выплаты</a:t>
            </a:r>
            <a:r>
              <a:rPr lang="ru-RU" sz="1400" b="1">
                <a:solidFill>
                  <a:srgbClr val="FF0000"/>
                </a:solidFill>
                <a:cs typeface="Arial" pitchFamily="34" charset="0"/>
              </a:rPr>
              <a:t>! ! !  </a:t>
            </a: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в течение 3 рабочих дней</a:t>
            </a:r>
          </a:p>
        </p:txBody>
      </p:sp>
      <p:sp>
        <p:nvSpPr>
          <p:cNvPr id="26646" name="Прямоугольник 13"/>
          <p:cNvSpPr>
            <a:spLocks noChangeArrowheads="1"/>
          </p:cNvSpPr>
          <p:nvPr/>
        </p:nvSpPr>
        <p:spPr bwMode="auto">
          <a:xfrm>
            <a:off x="1527175" y="4584700"/>
            <a:ext cx="15382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srgbClr val="000000"/>
                </a:solidFill>
                <a:cs typeface="Arial" pitchFamily="34" charset="0"/>
              </a:rPr>
              <a:t>2.  Уведомление о страховом случае</a:t>
            </a:r>
          </a:p>
        </p:txBody>
      </p:sp>
      <p:sp>
        <p:nvSpPr>
          <p:cNvPr id="26647" name="Прямоугольник 14"/>
          <p:cNvSpPr>
            <a:spLocks noChangeArrowheads="1"/>
          </p:cNvSpPr>
          <p:nvPr/>
        </p:nvSpPr>
        <p:spPr bwMode="auto">
          <a:xfrm>
            <a:off x="1514475" y="4322763"/>
            <a:ext cx="1793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srgbClr val="000000"/>
                </a:solidFill>
                <a:cs typeface="Arial" pitchFamily="34" charset="0"/>
              </a:rPr>
              <a:t>1. Формирование ЭЛН</a:t>
            </a:r>
          </a:p>
        </p:txBody>
      </p:sp>
      <p:sp>
        <p:nvSpPr>
          <p:cNvPr id="26648" name="Прямоугольник 15"/>
          <p:cNvSpPr>
            <a:spLocks noChangeArrowheads="1"/>
          </p:cNvSpPr>
          <p:nvPr/>
        </p:nvSpPr>
        <p:spPr bwMode="auto">
          <a:xfrm>
            <a:off x="965200" y="5599113"/>
            <a:ext cx="76787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FF0000"/>
                </a:solidFill>
                <a:cs typeface="Arial" pitchFamily="34" charset="0"/>
              </a:rPr>
              <a:t>Обращаем внимание, что в случае непредставления или нарушения сроков направления в Фонд сведений работодатель будет привлекаться к административной ответственности.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649" name="Прямоугольник 17"/>
          <p:cNvSpPr>
            <a:spLocks noChangeArrowheads="1"/>
          </p:cNvSpPr>
          <p:nvPr/>
        </p:nvSpPr>
        <p:spPr bwMode="auto">
          <a:xfrm>
            <a:off x="3402013" y="2593975"/>
            <a:ext cx="1471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7. Выплата пособия</a:t>
            </a:r>
          </a:p>
        </p:txBody>
      </p:sp>
      <p:sp>
        <p:nvSpPr>
          <p:cNvPr id="26650" name="Прямоугольник 18"/>
          <p:cNvSpPr>
            <a:spLocks noChangeArrowheads="1"/>
          </p:cNvSpPr>
          <p:nvPr/>
        </p:nvSpPr>
        <p:spPr bwMode="auto">
          <a:xfrm>
            <a:off x="3081338" y="193198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3. Информация по ЭЛН и выплатам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1040782" y="318961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40782" y="399868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0" y="318961"/>
            <a:ext cx="288729" cy="4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-14475" y="399868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9" y="36023"/>
            <a:ext cx="743919" cy="65952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61196" y="399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86700" cy="75882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 (Основной текст)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alibri (Основной текст)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 (Основной текст)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alibri (Основной текст)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1B037F"/>
                </a:solidFill>
                <a:latin typeface="Calibri (Основной текст)"/>
                <a:cs typeface="Times New Roman" pitchFamily="18" charset="0"/>
              </a:rPr>
              <a:t>Сроки выплаты пособий</a:t>
            </a:r>
            <a:r>
              <a:rPr lang="ru-RU" sz="2400" b="1" dirty="0" smtClean="0">
                <a:solidFill>
                  <a:srgbClr val="1B037F"/>
                </a:solidFill>
                <a:latin typeface="Calibri (Основной текст)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1B037F"/>
                </a:solidFill>
                <a:latin typeface="Calibri (Основной текст)"/>
                <a:cs typeface="Times New Roman" pitchFamily="18" charset="0"/>
              </a:rPr>
            </a:br>
            <a:endParaRPr lang="ru-RU" dirty="0" smtClean="0">
              <a:solidFill>
                <a:srgbClr val="1B037F"/>
              </a:solidFill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20390" y="1412776"/>
            <a:ext cx="8517358" cy="43924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</a:t>
            </a:r>
            <a:r>
              <a:rPr lang="ru-RU" sz="2400" dirty="0">
                <a:solidFill>
                  <a:srgbClr val="1B037F"/>
                </a:solidFill>
              </a:rPr>
              <a:t>Первоначальная выплата ежемесячного </a:t>
            </a:r>
            <a:r>
              <a:rPr lang="ru-RU" sz="2400" dirty="0">
                <a:solidFill>
                  <a:srgbClr val="FF0000"/>
                </a:solidFill>
              </a:rPr>
              <a:t>пособия по уходу за ребенком </a:t>
            </a:r>
            <a:r>
              <a:rPr lang="ru-RU" sz="2400" dirty="0" smtClean="0">
                <a:solidFill>
                  <a:srgbClr val="FF0000"/>
                </a:solidFill>
              </a:rPr>
              <a:t>до 1,5 лет </a:t>
            </a:r>
            <a:r>
              <a:rPr lang="ru-RU" sz="2400" dirty="0" smtClean="0">
                <a:solidFill>
                  <a:srgbClr val="1B037F"/>
                </a:solidFill>
              </a:rPr>
              <a:t>осуществляется </a:t>
            </a:r>
            <a:r>
              <a:rPr lang="ru-RU" sz="2400" dirty="0" smtClean="0">
                <a:solidFill>
                  <a:srgbClr val="FF0000"/>
                </a:solidFill>
              </a:rPr>
              <a:t>в </a:t>
            </a:r>
            <a:r>
              <a:rPr lang="ru-RU" sz="2400" dirty="0">
                <a:solidFill>
                  <a:srgbClr val="FF0000"/>
                </a:solidFill>
              </a:rPr>
              <a:t>течение 10 календарных дней </a:t>
            </a:r>
            <a:r>
              <a:rPr lang="ru-RU" sz="2400" dirty="0">
                <a:solidFill>
                  <a:srgbClr val="1B037F"/>
                </a:solidFill>
              </a:rPr>
              <a:t>со дня получения заявления и сведений, которые необходимы для назначения и выплаты пособия. </a:t>
            </a:r>
            <a:r>
              <a:rPr lang="ru-RU" sz="2400" dirty="0" smtClean="0">
                <a:solidFill>
                  <a:srgbClr val="1B037F"/>
                </a:solidFill>
              </a:rPr>
              <a:t>Последующие </a:t>
            </a:r>
            <a:r>
              <a:rPr lang="ru-RU" sz="2400" dirty="0">
                <a:solidFill>
                  <a:srgbClr val="1B037F"/>
                </a:solidFill>
              </a:rPr>
              <a:t>выплаты </a:t>
            </a:r>
            <a:r>
              <a:rPr lang="ru-RU" sz="2400" dirty="0" smtClean="0">
                <a:solidFill>
                  <a:srgbClr val="1B037F"/>
                </a:solidFill>
              </a:rPr>
              <a:t>осуществляются </a:t>
            </a:r>
            <a:r>
              <a:rPr lang="ru-RU" sz="2400" b="1" dirty="0" smtClean="0">
                <a:solidFill>
                  <a:srgbClr val="FF0000"/>
                </a:solidFill>
              </a:rPr>
              <a:t>с </a:t>
            </a:r>
            <a:r>
              <a:rPr lang="ru-RU" sz="2400" b="1" dirty="0">
                <a:solidFill>
                  <a:srgbClr val="FF0000"/>
                </a:solidFill>
              </a:rPr>
              <a:t>1 по 10 число месяца, </a:t>
            </a:r>
            <a:r>
              <a:rPr lang="ru-RU" sz="2400" dirty="0">
                <a:solidFill>
                  <a:srgbClr val="1B037F"/>
                </a:solidFill>
              </a:rPr>
              <a:t>следующего за месяцем, за который выплачивается </a:t>
            </a:r>
            <a:r>
              <a:rPr lang="ru-RU" sz="2400" dirty="0" smtClean="0">
                <a:solidFill>
                  <a:srgbClr val="1B037F"/>
                </a:solidFill>
              </a:rPr>
              <a:t>пособие </a:t>
            </a:r>
            <a:r>
              <a:rPr lang="ru-RU" sz="2400" b="1" dirty="0" smtClean="0">
                <a:solidFill>
                  <a:srgbClr val="FF0000"/>
                </a:solidFill>
              </a:rPr>
              <a:t>(график ежемесячных выплат по республике 8 число месяца!)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1B037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единовременное пособие при рождении ребенка</a:t>
            </a:r>
            <a:r>
              <a:rPr lang="ru-RU" sz="2400" dirty="0" smtClean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 назначаются в срок не превышающий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рабочих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дней </a:t>
            </a:r>
            <a:r>
              <a:rPr lang="ru-RU" sz="2400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со дня получения </a:t>
            </a:r>
            <a:r>
              <a:rPr lang="ru-RU" sz="2400" dirty="0" smtClean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сведений для назначения от работодателя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096083" y="431877"/>
            <a:ext cx="8047918" cy="14232"/>
          </a:xfrm>
          <a:prstGeom prst="line">
            <a:avLst/>
          </a:prstGeom>
          <a:noFill/>
          <a:ln w="15875" cap="flat" cmpd="sng" algn="ctr">
            <a:solidFill>
              <a:srgbClr val="1B037F"/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1096083" y="512784"/>
            <a:ext cx="8047918" cy="0"/>
          </a:xfrm>
          <a:prstGeom prst="line">
            <a:avLst/>
          </a:prstGeom>
          <a:noFill/>
          <a:ln w="15875" cap="flat" cmpd="sng" algn="ctr">
            <a:solidFill>
              <a:srgbClr val="1B037F"/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0413" y="431879"/>
            <a:ext cx="376719" cy="1"/>
          </a:xfrm>
          <a:prstGeom prst="line">
            <a:avLst/>
          </a:prstGeom>
          <a:noFill/>
          <a:ln w="22225" cap="flat" cmpd="sng" algn="ctr">
            <a:solidFill>
              <a:srgbClr val="1B037F"/>
            </a:solidFill>
            <a:prstDash val="soli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3103" y="512784"/>
            <a:ext cx="311338" cy="0"/>
          </a:xfrm>
          <a:prstGeom prst="line">
            <a:avLst/>
          </a:prstGeom>
          <a:noFill/>
          <a:ln w="19050" cap="flat" cmpd="sng" algn="ctr">
            <a:solidFill>
              <a:srgbClr val="1B037F"/>
            </a:solidFill>
            <a:prstDash val="solid"/>
          </a:ln>
          <a:effectLst/>
        </p:spPr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" y="148939"/>
            <a:ext cx="743919" cy="659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04727216"/>
              </p:ext>
            </p:extLst>
          </p:nvPr>
        </p:nvGraphicFramePr>
        <p:xfrm>
          <a:off x="692968" y="4797152"/>
          <a:ext cx="7920880" cy="14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5636860"/>
              </p:ext>
            </p:extLst>
          </p:nvPr>
        </p:nvGraphicFramePr>
        <p:xfrm>
          <a:off x="478672" y="2996952"/>
          <a:ext cx="8136904" cy="144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88801" y="41216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411"/>
            <a:r>
              <a:rPr lang="ru-RU" dirty="0">
                <a:solidFill>
                  <a:srgbClr val="002060"/>
                </a:solidFill>
              </a:rPr>
              <a:t>4 дня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56578" y="415992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712577" y="414098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54149" y="4325654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166153" y="432565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59981" y="764704"/>
            <a:ext cx="5903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411"/>
            <a:r>
              <a:rPr lang="ru-RU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Процесс расчета и получения застрахованным лицом  </a:t>
            </a:r>
          </a:p>
          <a:p>
            <a:pPr algn="ctr" defTabSz="912411"/>
            <a:r>
              <a:rPr lang="ru-RU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пособия обязательного социального страхования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14162" y="629272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959288" y="629269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114162" y="6494199"/>
            <a:ext cx="2359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33" idx="3"/>
          </p:cNvCxnSpPr>
          <p:nvPr/>
        </p:nvCxnSpPr>
        <p:spPr>
          <a:xfrm flipH="1">
            <a:off x="5833026" y="6522094"/>
            <a:ext cx="2100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73790" y="6337428"/>
            <a:ext cx="235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411"/>
            <a:r>
              <a:rPr lang="ru-RU" dirty="0">
                <a:solidFill>
                  <a:srgbClr val="002060"/>
                </a:solidFill>
              </a:rPr>
              <a:t>от 10 дней до 60 дней</a:t>
            </a:r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1349379021"/>
              </p:ext>
            </p:extLst>
          </p:nvPr>
        </p:nvGraphicFramePr>
        <p:xfrm>
          <a:off x="550680" y="1509658"/>
          <a:ext cx="7992887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>
          <a:xfrm>
            <a:off x="1766908" y="253354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327342" y="246153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766908" y="2641558"/>
            <a:ext cx="2373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5166153" y="2641558"/>
            <a:ext cx="2161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97435" y="249289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411"/>
            <a:r>
              <a:rPr lang="ru-RU" dirty="0">
                <a:solidFill>
                  <a:srgbClr val="002060"/>
                </a:solidFill>
              </a:rPr>
              <a:t>5 дней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096083" y="431877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96083" y="512784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0413" y="431879"/>
            <a:ext cx="376719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3103" y="512784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" y="148939"/>
            <a:ext cx="743919" cy="65952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5485" y="390314"/>
            <a:ext cx="67444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Статистика </a:t>
            </a:r>
            <a:r>
              <a:rPr lang="ru-RU" b="1" dirty="0" smtClean="0">
                <a:solidFill>
                  <a:srgbClr val="002060"/>
                </a:solidFill>
              </a:rPr>
              <a:t>подключения </a:t>
            </a:r>
            <a:r>
              <a:rPr lang="ru-RU" b="1" dirty="0">
                <a:solidFill>
                  <a:srgbClr val="002060"/>
                </a:solidFill>
              </a:rPr>
              <a:t>к </a:t>
            </a:r>
            <a:r>
              <a:rPr lang="ru-RU" b="1" dirty="0" smtClean="0">
                <a:solidFill>
                  <a:srgbClr val="002060"/>
                </a:solidFill>
              </a:rPr>
              <a:t>СЭДО образовательных организаций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разрезе муниципальных образований республики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096083" y="431877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6083" y="512784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20413" y="431879"/>
            <a:ext cx="376719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3103" y="512784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" y="148939"/>
            <a:ext cx="743919" cy="6595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66103"/>
              </p:ext>
            </p:extLst>
          </p:nvPr>
        </p:nvGraphicFramePr>
        <p:xfrm>
          <a:off x="2123729" y="1182948"/>
          <a:ext cx="5400600" cy="4982643"/>
        </p:xfrm>
        <a:graphic>
          <a:graphicData uri="http://schemas.openxmlformats.org/drawingml/2006/table">
            <a:tbl>
              <a:tblPr/>
              <a:tblGrid>
                <a:gridCol w="411842"/>
                <a:gridCol w="1197912"/>
                <a:gridCol w="773642"/>
                <a:gridCol w="696278"/>
                <a:gridCol w="773642"/>
                <a:gridCol w="1547284"/>
              </a:tblGrid>
              <a:tr h="3777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995" marR="5995" marT="59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 marL="5995" marR="5995" marT="59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ораганизаций</a:t>
                      </a:r>
                    </a:p>
                  </a:txBody>
                  <a:tcPr marL="5995" marR="5995" marT="59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подписка в СЭДО</a:t>
                      </a:r>
                    </a:p>
                  </a:txBody>
                  <a:tcPr marL="5995" marR="5995" marT="59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работают по проактиву</a:t>
                      </a:r>
                    </a:p>
                  </a:txBody>
                  <a:tcPr marL="5995" marR="5995" marT="59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Организации, которые </a:t>
                      </a:r>
                    </a:p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работают по </a:t>
                      </a:r>
                      <a:r>
                        <a:rPr lang="ru-RU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проактиву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Абыйский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Алданский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Аллайховский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Амгинский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Анабарский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Булунский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Верхневилюйский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Верхнеколымский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Верхоянский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Вилюйский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Горный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Жиганский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Кобяйский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Мегино-Кангаласский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Мирнинский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Момский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Намский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Нерюнгринский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Нижнеколымский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Нюрбинский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Оймяконский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Олекминский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Оленекский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Среднеколымский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Сунтарский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Таттинский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Томпонский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Усть-Алданский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Усть-Майский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Усть-Янский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Хангаласский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Чурапчинский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Эвено-Бытантайский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Якутск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2590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1286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1280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</a:t>
                      </a:r>
                    </a:p>
                  </a:txBody>
                  <a:tcPr marL="5995" marR="5995" marT="5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836712"/>
            <a:ext cx="67444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 без подписки в СЭДО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образований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059375" y="399570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59375" y="480477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18593" y="399570"/>
            <a:ext cx="288729" cy="4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118" y="480477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2" y="116632"/>
            <a:ext cx="743919" cy="6595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9789" y="81008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59471"/>
              </p:ext>
            </p:extLst>
          </p:nvPr>
        </p:nvGraphicFramePr>
        <p:xfrm>
          <a:off x="1331640" y="1844824"/>
          <a:ext cx="6638640" cy="2600325"/>
        </p:xfrm>
        <a:graphic>
          <a:graphicData uri="http://schemas.openxmlformats.org/drawingml/2006/table">
            <a:tbl>
              <a:tblPr/>
              <a:tblGrid>
                <a:gridCol w="435408"/>
                <a:gridCol w="1377658"/>
                <a:gridCol w="1496716"/>
                <a:gridCol w="2040976"/>
                <a:gridCol w="1287882"/>
              </a:tblGrid>
              <a:tr h="600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Рег. номер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Наименование страхователя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Нет подписки 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СЭДО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Анабарский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1404000079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МБДОУ №1 "ТУГУТЧААН"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Нерюнгринский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1434002145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ГИМНАЗИЯ №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Нерюнгринский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1434002134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СОШ №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Томпонский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1426000591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МБОУ ЫСОШ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Якутск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1400007835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МАОУ СОШ № 39 ИМ. Н.И. ШАРИНА ГО "ГОРОД ЯКУТСК"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Якутск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1435007384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МБДОУ Д/с № 97 "Незабудка"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6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984" y="365785"/>
            <a:ext cx="67444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неотработанных извещений по реестрам, направленным с нарушениями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040782" y="318961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40782" y="399868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0" y="318961"/>
            <a:ext cx="288729" cy="4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-14475" y="399868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9" y="36023"/>
            <a:ext cx="743919" cy="659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1196" y="399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4820"/>
              </p:ext>
            </p:extLst>
          </p:nvPr>
        </p:nvGraphicFramePr>
        <p:xfrm>
          <a:off x="2169918" y="1085861"/>
          <a:ext cx="4804163" cy="5174148"/>
        </p:xfrm>
        <a:graphic>
          <a:graphicData uri="http://schemas.openxmlformats.org/drawingml/2006/table">
            <a:tbl>
              <a:tblPr/>
              <a:tblGrid>
                <a:gridCol w="451935"/>
                <a:gridCol w="1151022"/>
                <a:gridCol w="885039"/>
                <a:gridCol w="2316167"/>
              </a:tblGrid>
              <a:tr h="2888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Количество организаций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Количество извещений без ответа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Алданский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Аллайховский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Амгинский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Анабарский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Булунский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Верхневилюйский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Верхнеколымский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Верхоянский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Вилюйский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Горный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Жиганский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Кобяйский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Ленский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Мегино-Кангаласский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Мирнинский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Момский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Намский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Нерюнгринский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Нижнеколымский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Нюрбинский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Олекминский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Оленекский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Среднеколымский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Сунтарский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Таттинский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Томпонский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Усть-Алданский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Усть-Майский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Усть-Янский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Хангаласский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Чурапчинский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Якутск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7065" marR="7065" marT="7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065" marR="7065" marT="70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Общий итог</a:t>
                      </a:r>
                    </a:p>
                  </a:txBody>
                  <a:tcPr marL="7065" marR="7065" marT="70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157</a:t>
                      </a:r>
                    </a:p>
                  </a:txBody>
                  <a:tcPr marL="7065" marR="7065" marT="70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222</a:t>
                      </a:r>
                    </a:p>
                  </a:txBody>
                  <a:tcPr marL="7065" marR="7065" marT="70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8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72166"/>
            <a:ext cx="7760571" cy="473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Статистика по нарушениям в образовательных организациях на примере ГО «город Якутск»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059375" y="399570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59375" y="480477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8593" y="399570"/>
            <a:ext cx="288729" cy="4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118" y="480477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2" y="116632"/>
            <a:ext cx="743919" cy="6595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79789" y="81008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87996"/>
              </p:ext>
            </p:extLst>
          </p:nvPr>
        </p:nvGraphicFramePr>
        <p:xfrm>
          <a:off x="1403646" y="845885"/>
          <a:ext cx="6984778" cy="5229591"/>
        </p:xfrm>
        <a:graphic>
          <a:graphicData uri="http://schemas.openxmlformats.org/drawingml/2006/table">
            <a:tbl>
              <a:tblPr/>
              <a:tblGrid>
                <a:gridCol w="240750"/>
                <a:gridCol w="1754838"/>
                <a:gridCol w="468333"/>
                <a:gridCol w="624085"/>
                <a:gridCol w="588192"/>
                <a:gridCol w="661716"/>
                <a:gridCol w="661716"/>
                <a:gridCol w="661716"/>
                <a:gridCol w="367620"/>
                <a:gridCol w="441144"/>
                <a:gridCol w="514668"/>
              </a:tblGrid>
              <a:tr h="475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Сокращенное наименование страхователя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Подписка СЭДО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Кол-во реестров, поступивших </a:t>
                      </a:r>
                      <a:r>
                        <a:rPr lang="ru-RU" sz="7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проактивно</a:t>
                      </a:r>
                      <a:r>
                        <a:rPr lang="ru-RU" sz="7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5529" marR="5529" marT="55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Кол-во реестров, поступивших инициативно 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Общее         кол-во поступивших реестров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Кол-во проактивных реестров, поступивших с нарушениями</a:t>
                      </a:r>
                    </a:p>
                  </a:txBody>
                  <a:tcPr marL="5529" marR="5529" marT="55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Кол-во инициативных реестров, поступивших с нарушениями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Общий итог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% проактива</a:t>
                      </a:r>
                    </a:p>
                  </a:txBody>
                  <a:tcPr marL="5529" marR="5529" marT="55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 нарушений 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 17 "КУНЧЭЭН"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МОБУ СОШ №27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МОБУ СОШ №12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85,71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МОБУ СОШ №29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№102 "ПОДСНЕЖНИК"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90,00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№20 "НАДЕЖДА"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85,71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"ЦРР - Д/С № 96 "МОЗАИКА"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83,33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№29 "Золотая рыбка"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83,33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ЦРР - Д/с № 104 "Ладушка"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83,33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МДОБУ Д/С № 79 "ЛУЧИК"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80,77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МОБУ СОШ 31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 4 "Снежинка" ГО "Жатай"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МАОУ "ТУЛАГИНСКАЯ СОШ Г. ЯКУТСКА"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МОБУ СОШ № 17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71,43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МОБУ СОШ № 9 им. М.И. Кершенгольца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71,43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№8 "РОДНИЧОК"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71,43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ЦРР-Д/С №10 "ТУЛЛУКЧААН"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70,00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МОБУ СОШ №7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66,67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"Д/С №70 "КЭРЭЧЭЭНЭ"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64,29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№9 "ЯКУТЯНОЧКА"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63,64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МОБУ СОШ №5 ИМ. Н.О.КРИВОШАПКИНА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62,50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№14 "ЖУРАВЛИК"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60,00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№51 "КЭСКИЛ"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58,82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ЦРР - Д/с № 33 "Теремок"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58,33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ЦРР-Д/С №3 "КАТЮША"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55,56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№95 "Зоренька"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53,85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№81 "СОЛНЫШКО"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53,85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МАОУ НПСОШ №2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52,94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01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МАДОУ "Д/С №18 "ПРОМЕТЕЙЧИК" ИМ. Т.С. КОМАРОВОЙ"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"ЦРР-Д/С № 23 "ЦВЕТИК-СЕМИЦВЕТИК"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ЦРР-Д/С №2 "ОЛЕНЕНОК"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МОБУ СОШ № 10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47,06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01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МОБУ ГИМНАЗИЯ "ЦЕНТР ГЛОБАЛЬНОГО ОБРАЗОВАНИЯ"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45,45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МОБУ СОШ № 3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45,45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№75 "ИВУШКА"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44,44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01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КОМПЕНСИРУЮЩЕГО ВИДА №13 "СВЕТЛЯЧОК"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42,11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Д/С №30 "МАЛЫШОК"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37,50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МБДОУ ЦРР - Д/с №86 "Колокольчик"</a:t>
                      </a:r>
                    </a:p>
                  </a:txBody>
                  <a:tcPr marL="5529" marR="5529" marT="5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5529" marR="5529" marT="5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34,78</a:t>
                      </a:r>
                    </a:p>
                  </a:txBody>
                  <a:tcPr marL="5529" marR="5529" marT="5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7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61925" y="1196975"/>
            <a:ext cx="8766175" cy="4464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статью 26.31 Федерального закона №125-ФЗ от 24.07.1998 г. внесены следующие изменения:  </a:t>
            </a:r>
          </a:p>
          <a:p>
            <a:pPr algn="just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Отказ в представлении или непредставление страховщику документов, необходимых для осуществления контроля за уплатой страховых взносов,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полнотой и достоверностью сведений и документов, представляемых для назначения и выплаты обеспечения по страхованию. Представление недостоверных сведений и документов</a:t>
            </a:r>
          </a:p>
          <a:p>
            <a:pPr algn="just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Отказ в представлении или непредставление в установленный срок страхователем в территориальный орган страховщика документов (их копий, заверенных в установленном порядке), необходимых для осуществления контроля за правильностью исчисления, своевременностью и полнотой уплаты (перечисления) страховых взносов,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полнотой и достоверностью сведений и документов, представляемых для назначения и выплаты обеспечения по страхованию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влечет взыскание штрафа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размере 200 рублей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каждый непредставленный документ.</a:t>
            </a:r>
          </a:p>
          <a:p>
            <a:pPr algn="just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страхователем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недостоверных сведений и документов,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необходимых для назначения и выплаты обеспечения по страхованию, или их сокрытие, повлекшие излишне понесенные расходы на выплату обеспечения по страхованию, влечет взыскание штрафа в размере 20 процентов от суммы излишне понесенных расходов,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не более 5 000 рублей и не менее 1 000 рублей.</a:t>
            </a:r>
          </a:p>
          <a:p>
            <a:pPr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None/>
            </a:pPr>
            <a:endParaRPr lang="ru-RU" sz="1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876517" y="723106"/>
            <a:ext cx="614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 страхователя с 2022 года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059375" y="399570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59375" y="480477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18593" y="399570"/>
            <a:ext cx="288729" cy="4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118" y="480477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2" y="116632"/>
            <a:ext cx="743919" cy="6595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79789" y="81008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132856"/>
            <a:ext cx="6624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1B037F"/>
                </a:solidFill>
                <a:latin typeface="Calibri (Основной текст)"/>
                <a:cs typeface="Times New Roman" pitchFamily="18" charset="0"/>
              </a:rPr>
              <a:t>Изменения в законодательстве вступающие в силу с 2023 года</a:t>
            </a:r>
            <a:endParaRPr lang="ru-RU" sz="3200" dirty="0">
              <a:solidFill>
                <a:srgbClr val="1B037F"/>
              </a:solidFill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116496" y="399570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16496" y="480477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-12277" y="399572"/>
            <a:ext cx="376719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0413" y="480477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4" y="116632"/>
            <a:ext cx="743919" cy="659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6497" y="81008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729510"/>
            <a:ext cx="91807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1B037F"/>
                </a:solidFill>
              </a:rPr>
              <a:t>ФЕДЕРАЛЬНЫЙ ЗАКОН ОТ 14.07.2022 № 236-ФЗ</a:t>
            </a:r>
          </a:p>
          <a:p>
            <a:pPr algn="ctr">
              <a:defRPr/>
            </a:pPr>
            <a:r>
              <a:rPr lang="ru-RU" b="1" kern="0" dirty="0">
                <a:solidFill>
                  <a:srgbClr val="1B037F"/>
                </a:solidFill>
              </a:rPr>
              <a:t>"О ФОНДЕ ПЕНСИОННОГО И </a:t>
            </a:r>
            <a:r>
              <a:rPr lang="ru-RU" sz="2000" b="1" kern="0" dirty="0">
                <a:solidFill>
                  <a:srgbClr val="1B037F"/>
                </a:solidFill>
              </a:rPr>
              <a:t>СОЦИАЛЬНОГО</a:t>
            </a:r>
            <a:r>
              <a:rPr lang="ru-RU" b="1" kern="0" dirty="0">
                <a:solidFill>
                  <a:srgbClr val="1B037F"/>
                </a:solidFill>
              </a:rPr>
              <a:t> СТРАХОВАНИЯ РОССИЙСКОЙ ФЕДЕРАЦИИ"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15064" y="2035939"/>
            <a:ext cx="6605470" cy="3776050"/>
            <a:chOff x="1475656" y="1106526"/>
            <a:chExt cx="6624736" cy="238332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106526"/>
              <a:ext cx="1331429" cy="2383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" name="Схема 4"/>
            <p:cNvGraphicFramePr/>
            <p:nvPr>
              <p:extLst/>
            </p:nvPr>
          </p:nvGraphicFramePr>
          <p:xfrm>
            <a:off x="3336978" y="1251791"/>
            <a:ext cx="2768695" cy="203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372200" y="1707654"/>
              <a:ext cx="1728192" cy="6410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6000" b="1" kern="0" cap="all" dirty="0">
                  <a:ln w="0"/>
                  <a:solidFill>
                    <a:srgbClr val="1B037F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СФР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77009" y="4352543"/>
            <a:ext cx="3555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1B037F"/>
                </a:solidFill>
              </a:rPr>
              <a:t>«ФОНД </a:t>
            </a:r>
            <a:r>
              <a:rPr lang="ru-RU" sz="1400" b="1" kern="0" dirty="0">
                <a:solidFill>
                  <a:srgbClr val="1B037F"/>
                </a:solidFill>
              </a:rPr>
              <a:t>ПЕНСИОННОГО И СОЦИАЛЬНОГО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1B037F"/>
                </a:solidFill>
              </a:rPr>
              <a:t>СТРАХОВАНИЯ РОССИЙСКОЙ </a:t>
            </a:r>
            <a:r>
              <a:rPr lang="ru-RU" sz="1400" b="1" kern="0" dirty="0">
                <a:solidFill>
                  <a:srgbClr val="1B037F"/>
                </a:solidFill>
              </a:rPr>
              <a:t>ФЕДЕРАЦИИ»</a:t>
            </a:r>
            <a:endParaRPr lang="ru-RU" sz="1400" b="1" kern="0" dirty="0">
              <a:solidFill>
                <a:srgbClr val="1B03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6552" y="1447799"/>
            <a:ext cx="1656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000" b="1" kern="0" dirty="0">
                <a:solidFill>
                  <a:srgbClr val="1B0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1463470"/>
            <a:ext cx="1656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000" b="1" kern="0" dirty="0">
                <a:solidFill>
                  <a:srgbClr val="1B0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822068" y="431877"/>
            <a:ext cx="8321939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22068" y="512784"/>
            <a:ext cx="8321939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1" y="431879"/>
            <a:ext cx="233504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" y="512784"/>
            <a:ext cx="233504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0" y="148939"/>
            <a:ext cx="557939" cy="6595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97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629336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оформления  единовременного  пособия  при рождении  ребенка </a:t>
            </a: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«</a:t>
            </a:r>
            <a:r>
              <a:rPr lang="ru-RU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проактивном</a:t>
            </a: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назначении   справка  от второго  родителя </a:t>
            </a: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ТРЕБУЕТСЯ </a:t>
            </a:r>
          </a:p>
          <a:p>
            <a:pPr algn="just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направлении инициативного реестра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выплаты ЕДВ при рождении справка на второго родителя </a:t>
            </a: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требуется, если  второй родитель  безработный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(п. 28 Приказа Минтруда 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соц.защиты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РФ от  29.09.2020 г. № 668-н).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 </a:t>
            </a: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 родитель  работает (служит),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  необходимо  запросить   справку от   его  работодателя   о том, что единовременное  пособие  при рождении  ребенка  не  назначалось.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92839"/>
            <a:ext cx="91821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81489" y="219507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11000" t="-6000" r="1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9931" y="3140968"/>
            <a:ext cx="3998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dirty="0">
                <a:solidFill>
                  <a:srgbClr val="1B037F"/>
                </a:solidFill>
              </a:rPr>
              <a:t>Выдавалась уволенным работникам 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rgbClr val="1B037F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rgbClr val="1B037F"/>
                </a:solidFill>
              </a:rPr>
              <a:t>Предоставлялась работником по настоящему месту работы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rgbClr val="1B037F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rgbClr val="1B037F"/>
                </a:solidFill>
              </a:rPr>
              <a:t>Сведения из справки 182н учитывались при расчете пособия как действующим работодателем, так и Фондом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4778" y="1280358"/>
            <a:ext cx="3615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Справка 182н 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</a:rPr>
              <a:t>(содержит сведения о доходах, на которые были начислены взносы на </a:t>
            </a:r>
            <a:r>
              <a:rPr lang="ru-RU" sz="1200" b="1" dirty="0" err="1">
                <a:solidFill>
                  <a:srgbClr val="0070C0"/>
                </a:solidFill>
              </a:rPr>
              <a:t>ВНиМ</a:t>
            </a:r>
            <a:r>
              <a:rPr lang="ru-RU" sz="1200" b="1" dirty="0">
                <a:solidFill>
                  <a:srgbClr val="0070C0"/>
                </a:solidFill>
              </a:rPr>
              <a:t>, за два календарных года до увольнения, и за год, в котором с работником расторгнут трудовой договор, исключаемые периоды (ВН, отпуск по </a:t>
            </a:r>
            <a:r>
              <a:rPr lang="ru-RU" sz="1200" b="1" dirty="0" err="1">
                <a:solidFill>
                  <a:srgbClr val="0070C0"/>
                </a:solidFill>
              </a:rPr>
              <a:t>БиР</a:t>
            </a:r>
            <a:r>
              <a:rPr lang="ru-RU" sz="1200" b="1" dirty="0">
                <a:solidFill>
                  <a:srgbClr val="0070C0"/>
                </a:solidFill>
              </a:rPr>
              <a:t>, отпуск по уходу за ребенком)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7857" y="1605932"/>
            <a:ext cx="43386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1B037F"/>
                </a:solidFill>
              </a:rPr>
              <a:t>Приказ Минтруда от 30.04.2002 № </a:t>
            </a:r>
            <a:r>
              <a:rPr lang="ru-RU" sz="2000" dirty="0">
                <a:solidFill>
                  <a:srgbClr val="FF0000"/>
                </a:solidFill>
              </a:rPr>
              <a:t>182н</a:t>
            </a:r>
            <a:r>
              <a:rPr lang="ru-RU" sz="2000" dirty="0">
                <a:solidFill>
                  <a:srgbClr val="1B037F"/>
                </a:solidFill>
              </a:rPr>
              <a:t> об утверждении формы и порядка выдачи справки о сумме заработка для исчисления пособий по ОСС </a:t>
            </a:r>
            <a:r>
              <a:rPr lang="ru-RU" sz="2000" dirty="0" err="1">
                <a:solidFill>
                  <a:srgbClr val="1B037F"/>
                </a:solidFill>
              </a:rPr>
              <a:t>ВНиМ</a:t>
            </a:r>
            <a:r>
              <a:rPr lang="ru-RU" sz="2000" dirty="0">
                <a:solidFill>
                  <a:srgbClr val="1B037F"/>
                </a:solidFill>
              </a:rPr>
              <a:t> с </a:t>
            </a:r>
            <a:r>
              <a:rPr lang="ru-RU" sz="2000" dirty="0">
                <a:solidFill>
                  <a:srgbClr val="FF0000"/>
                </a:solidFill>
              </a:rPr>
              <a:t>01.01.2023 </a:t>
            </a:r>
            <a:r>
              <a:rPr lang="ru-RU" sz="2000" b="1" dirty="0">
                <a:solidFill>
                  <a:srgbClr val="FF0000"/>
                </a:solidFill>
              </a:rPr>
              <a:t>отменяется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1B037F"/>
                </a:solidFill>
              </a:rPr>
              <a:t>сведения о заработке застрахованного лица для исчисления первых 3-х дней пособия по временной нетрудоспособности страхователю </a:t>
            </a:r>
            <a:r>
              <a:rPr lang="ru-RU" sz="2000" i="1" dirty="0">
                <a:solidFill>
                  <a:srgbClr val="1B037F"/>
                </a:solidFill>
              </a:rPr>
              <a:t>будет предоставлять страховщик  </a:t>
            </a:r>
            <a:r>
              <a:rPr lang="ru-RU" sz="2000" dirty="0">
                <a:solidFill>
                  <a:srgbClr val="1B037F"/>
                </a:solidFill>
              </a:rPr>
              <a:t>(</a:t>
            </a:r>
            <a:r>
              <a:rPr lang="ru-RU" sz="2000" dirty="0">
                <a:solidFill>
                  <a:srgbClr val="1B037F"/>
                </a:solidFill>
              </a:rPr>
              <a:t>ч. 4 ст. 14.1 Закона № 255-ФЗ в новой редакции)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92539" y="894186"/>
            <a:ext cx="31559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trike="sngStrike" dirty="0">
                <a:solidFill>
                  <a:srgbClr val="FF0000"/>
                </a:solidFill>
              </a:rPr>
              <a:t>Справка 182н 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727308"/>
            <a:ext cx="2497864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779252">
              <a:defRPr/>
            </a:pPr>
            <a:r>
              <a:rPr lang="ru-RU" sz="2800" b="1" u="sng" kern="0" dirty="0">
                <a:solidFill>
                  <a:srgbClr val="0070C0"/>
                </a:solidFill>
              </a:rPr>
              <a:t>2022: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50530" y="531333"/>
            <a:ext cx="2497864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779252">
              <a:defRPr/>
            </a:pPr>
            <a:r>
              <a:rPr lang="ru-RU" sz="2800" b="1" u="sng" kern="0" dirty="0">
                <a:solidFill>
                  <a:srgbClr val="FF0000"/>
                </a:solidFill>
              </a:rPr>
              <a:t>2023: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07503" y="601463"/>
            <a:ext cx="0" cy="5937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116496" y="399570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16496" y="480477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-12277" y="399572"/>
            <a:ext cx="376719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0413" y="480477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4" y="116632"/>
            <a:ext cx="743919" cy="6595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16497" y="81008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0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579" y="2492978"/>
            <a:ext cx="4655086" cy="646127"/>
          </a:xfrm>
          <a:prstGeom prst="rect">
            <a:avLst/>
          </a:prstGeom>
          <a:noFill/>
        </p:spPr>
        <p:txBody>
          <a:bodyPr wrap="none" lIns="91232" tIns="45619" rIns="91232" bIns="45619" rtlCol="0">
            <a:spAutoFit/>
          </a:bodyPr>
          <a:lstStyle/>
          <a:p>
            <a:pPr algn="ctr" defTabSz="912411"/>
            <a:r>
              <a:rPr lang="ru-RU" sz="3600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096083" y="431877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96083" y="512784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-32690" y="431879"/>
            <a:ext cx="376719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0" y="512784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" y="148939"/>
            <a:ext cx="743919" cy="6595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5" y="1075852"/>
            <a:ext cx="345833" cy="456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3" y="980729"/>
            <a:ext cx="202219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037F"/>
                </a:solidFill>
              </a:rPr>
              <a:t>996 243</a:t>
            </a:r>
          </a:p>
          <a:p>
            <a:r>
              <a:rPr lang="ru-RU" b="1" dirty="0">
                <a:solidFill>
                  <a:srgbClr val="1B037F"/>
                </a:solidFill>
              </a:rPr>
              <a:t>272 </a:t>
            </a:r>
            <a:r>
              <a:rPr lang="ru-RU" b="1" dirty="0">
                <a:solidFill>
                  <a:srgbClr val="1B037F"/>
                </a:solidFill>
              </a:rPr>
              <a:t>752</a:t>
            </a:r>
            <a:endParaRPr lang="ru-RU" b="1" dirty="0">
              <a:solidFill>
                <a:srgbClr val="1B03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8946" y="980729"/>
            <a:ext cx="5072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037F"/>
                </a:solidFill>
              </a:rPr>
              <a:t>НАСЕЛЕНИЕ </a:t>
            </a:r>
            <a:endParaRPr lang="ru-RU" sz="1400" b="1" dirty="0">
              <a:solidFill>
                <a:srgbClr val="1B037F"/>
              </a:solidFill>
            </a:endParaRPr>
          </a:p>
          <a:p>
            <a:r>
              <a:rPr lang="ru-RU" b="1" dirty="0">
                <a:solidFill>
                  <a:srgbClr val="1B037F"/>
                </a:solidFill>
              </a:rPr>
              <a:t>ПЕНСИОНЕРЫ </a:t>
            </a:r>
            <a:endParaRPr lang="ru-RU" sz="1400" b="1" dirty="0">
              <a:solidFill>
                <a:srgbClr val="1B037F"/>
              </a:solidFill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3" y="2135574"/>
            <a:ext cx="345833" cy="476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410" y="1858325"/>
            <a:ext cx="205972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037F"/>
                </a:solidFill>
              </a:rPr>
              <a:t>319 000</a:t>
            </a:r>
          </a:p>
          <a:p>
            <a:r>
              <a:rPr lang="ru-RU" b="1" dirty="0">
                <a:solidFill>
                  <a:srgbClr val="1B037F"/>
                </a:solidFill>
              </a:rPr>
              <a:t>  </a:t>
            </a:r>
            <a:r>
              <a:rPr lang="ru-RU" b="1" dirty="0">
                <a:solidFill>
                  <a:srgbClr val="1B037F"/>
                </a:solidFill>
              </a:rPr>
              <a:t>59 </a:t>
            </a:r>
            <a:r>
              <a:rPr lang="ru-RU" b="1" dirty="0">
                <a:solidFill>
                  <a:srgbClr val="1B037F"/>
                </a:solidFill>
              </a:rPr>
              <a:t>744</a:t>
            </a:r>
          </a:p>
          <a:p>
            <a:r>
              <a:rPr lang="ru-RU" b="1" dirty="0">
                <a:solidFill>
                  <a:srgbClr val="1B037F"/>
                </a:solidFill>
              </a:rPr>
              <a:t>   </a:t>
            </a:r>
          </a:p>
          <a:p>
            <a:r>
              <a:rPr lang="ru-RU" b="1" dirty="0">
                <a:solidFill>
                  <a:srgbClr val="1B037F"/>
                </a:solidFill>
              </a:rPr>
              <a:t>    3 748</a:t>
            </a:r>
          </a:p>
          <a:p>
            <a:endParaRPr lang="ru-RU" b="1" dirty="0">
              <a:solidFill>
                <a:srgbClr val="44546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5" y="1858325"/>
            <a:ext cx="633478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1B037F"/>
                </a:solidFill>
              </a:rPr>
              <a:t>Застрахованные </a:t>
            </a:r>
            <a:r>
              <a:rPr lang="ru-RU" b="1" dirty="0">
                <a:solidFill>
                  <a:srgbClr val="1B037F"/>
                </a:solidFill>
              </a:rPr>
              <a:t>лица, подлежащие ОСС </a:t>
            </a:r>
            <a:endParaRPr lang="ru-RU" sz="1400" b="1" dirty="0">
              <a:solidFill>
                <a:srgbClr val="1B037F"/>
              </a:solidFill>
            </a:endParaRPr>
          </a:p>
          <a:p>
            <a:pPr algn="just"/>
            <a:r>
              <a:rPr lang="ru-RU" b="1" dirty="0">
                <a:solidFill>
                  <a:srgbClr val="1B037F"/>
                </a:solidFill>
              </a:rPr>
              <a:t>Граждане льготной категории состоящие в Регистре получателей     социальных услуг</a:t>
            </a:r>
          </a:p>
          <a:p>
            <a:pPr algn="just"/>
            <a:r>
              <a:rPr lang="ru-RU" b="1" dirty="0">
                <a:solidFill>
                  <a:srgbClr val="1B037F"/>
                </a:solidFill>
              </a:rPr>
              <a:t>Пострадавшие на производстве, получающие ежемесячные    страховые выплаты</a:t>
            </a:r>
            <a:endParaRPr lang="ru-RU" b="1" dirty="0">
              <a:solidFill>
                <a:srgbClr val="1B03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2779" y="3573016"/>
            <a:ext cx="605978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037F"/>
                </a:solidFill>
              </a:rPr>
              <a:t>Количество страхователей по обязательному пенсионному страхованию:</a:t>
            </a:r>
          </a:p>
          <a:p>
            <a:r>
              <a:rPr lang="ru-RU" i="1" dirty="0">
                <a:solidFill>
                  <a:srgbClr val="1B037F"/>
                </a:solidFill>
              </a:rPr>
              <a:t>Страхователи-работодатели</a:t>
            </a:r>
          </a:p>
          <a:p>
            <a:r>
              <a:rPr lang="ru-RU" i="1" dirty="0">
                <a:solidFill>
                  <a:srgbClr val="1B037F"/>
                </a:solidFill>
              </a:rPr>
              <a:t>Страхователи, уплачивающие фиксированные платежи </a:t>
            </a:r>
          </a:p>
          <a:p>
            <a:endParaRPr lang="ru-RU" i="1" dirty="0">
              <a:solidFill>
                <a:srgbClr val="1B037F"/>
              </a:solidFill>
            </a:endParaRPr>
          </a:p>
          <a:p>
            <a:r>
              <a:rPr lang="ru-RU" b="1" dirty="0">
                <a:solidFill>
                  <a:srgbClr val="1B037F"/>
                </a:solidFill>
              </a:rPr>
              <a:t>Количество страхователей по обязательному социальному страхованию:</a:t>
            </a:r>
          </a:p>
          <a:p>
            <a:r>
              <a:rPr lang="ru-RU" i="1" dirty="0">
                <a:solidFill>
                  <a:srgbClr val="1B037F"/>
                </a:solidFill>
              </a:rPr>
              <a:t>ЮЛ </a:t>
            </a:r>
          </a:p>
          <a:p>
            <a:r>
              <a:rPr lang="ru-RU" i="1" dirty="0">
                <a:solidFill>
                  <a:srgbClr val="1B037F"/>
                </a:solidFill>
              </a:rPr>
              <a:t>ФЛ и ИП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7883" y="3578446"/>
            <a:ext cx="200935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546A"/>
                </a:solidFill>
              </a:rPr>
              <a:t>  </a:t>
            </a:r>
            <a:r>
              <a:rPr lang="ru-RU" b="1" dirty="0">
                <a:solidFill>
                  <a:srgbClr val="1B037F"/>
                </a:solidFill>
              </a:rPr>
              <a:t>53 605</a:t>
            </a:r>
          </a:p>
          <a:p>
            <a:r>
              <a:rPr lang="ru-RU" b="1" dirty="0">
                <a:solidFill>
                  <a:srgbClr val="1B037F"/>
                </a:solidFill>
              </a:rPr>
              <a:t> </a:t>
            </a:r>
          </a:p>
          <a:p>
            <a:r>
              <a:rPr lang="ru-RU" i="1" dirty="0">
                <a:solidFill>
                  <a:srgbClr val="1B037F"/>
                </a:solidFill>
              </a:rPr>
              <a:t>  21 054 </a:t>
            </a:r>
          </a:p>
          <a:p>
            <a:r>
              <a:rPr lang="ru-RU" i="1" dirty="0">
                <a:solidFill>
                  <a:srgbClr val="1B037F"/>
                </a:solidFill>
              </a:rPr>
              <a:t>  32 551 </a:t>
            </a:r>
          </a:p>
          <a:p>
            <a:endParaRPr lang="ru-RU" b="1" dirty="0">
              <a:solidFill>
                <a:srgbClr val="1B037F"/>
              </a:solidFill>
            </a:endParaRPr>
          </a:p>
          <a:p>
            <a:r>
              <a:rPr lang="ru-RU" b="1" dirty="0">
                <a:solidFill>
                  <a:srgbClr val="1B037F"/>
                </a:solidFill>
              </a:rPr>
              <a:t>  25 009 </a:t>
            </a:r>
          </a:p>
          <a:p>
            <a:endParaRPr lang="ru-RU" b="1" dirty="0">
              <a:solidFill>
                <a:srgbClr val="1B037F"/>
              </a:solidFill>
            </a:endParaRPr>
          </a:p>
          <a:p>
            <a:r>
              <a:rPr lang="ru-RU" i="1" dirty="0">
                <a:solidFill>
                  <a:srgbClr val="1B037F"/>
                </a:solidFill>
              </a:rPr>
              <a:t>  20 930 </a:t>
            </a:r>
          </a:p>
          <a:p>
            <a:r>
              <a:rPr lang="ru-RU" i="1" dirty="0">
                <a:solidFill>
                  <a:srgbClr val="1B037F"/>
                </a:solidFill>
              </a:rPr>
              <a:t>    4 079</a:t>
            </a: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6" y="5065689"/>
            <a:ext cx="345833" cy="47658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822062" y="431877"/>
            <a:ext cx="8321939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22062" y="512784"/>
            <a:ext cx="8321939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1" y="459241"/>
            <a:ext cx="233504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" y="512784"/>
            <a:ext cx="233504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4" y="148939"/>
            <a:ext cx="557939" cy="65952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627785" y="558573"/>
            <a:ext cx="535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037F"/>
                </a:solidFill>
                <a:ea typeface="Calibri" panose="020F0502020204030204" pitchFamily="34" charset="0"/>
                <a:cs typeface="Simplified Arabic Fixed" panose="02070309020205020404" pitchFamily="49" charset="-78"/>
              </a:rPr>
              <a:t>СТАТИСТИЧЕСКИЕ ДАННЫЕ НА 01.01.2023 г.</a:t>
            </a:r>
            <a:endParaRPr lang="ru-RU" b="1" dirty="0">
              <a:solidFill>
                <a:srgbClr val="1B037F"/>
              </a:solidFill>
              <a:cs typeface="Simplified Arabic Fixed" panose="02070309020205020404" pitchFamily="49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7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6448320" y="1574089"/>
            <a:ext cx="1944000" cy="111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3" rIns="91427" bIns="45713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40748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5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718560" y="5719949"/>
            <a:ext cx="8033760" cy="360747"/>
          </a:xfrm>
          <a:prstGeom prst="rect">
            <a:avLst/>
          </a:prstGeom>
          <a:solidFill>
            <a:srgbClr val="FFFFFF">
              <a:alpha val="66000"/>
            </a:srgb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lIns="82936" tIns="41469" rIns="82936" bIns="41469">
            <a:spAutoFit/>
          </a:bodyPr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00542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5204706"/>
              </p:ext>
            </p:extLst>
          </p:nvPr>
        </p:nvGraphicFramePr>
        <p:xfrm>
          <a:off x="1183730" y="692701"/>
          <a:ext cx="7852768" cy="72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79567493"/>
              </p:ext>
            </p:extLst>
          </p:nvPr>
        </p:nvGraphicFramePr>
        <p:xfrm>
          <a:off x="295509" y="1340768"/>
          <a:ext cx="6096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395182"/>
              </p:ext>
            </p:extLst>
          </p:nvPr>
        </p:nvGraphicFramePr>
        <p:xfrm>
          <a:off x="1915699" y="4293096"/>
          <a:ext cx="715245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02" y="1700808"/>
            <a:ext cx="18002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096083" y="431877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96083" y="512784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0413" y="431879"/>
            <a:ext cx="376719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3103" y="512784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" y="148939"/>
            <a:ext cx="743919" cy="659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47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6448320" y="1574089"/>
            <a:ext cx="1944000" cy="111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3" rIns="91427" bIns="45713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40748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5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718560" y="5719949"/>
            <a:ext cx="8033760" cy="360747"/>
          </a:xfrm>
          <a:prstGeom prst="rect">
            <a:avLst/>
          </a:prstGeom>
          <a:solidFill>
            <a:srgbClr val="FFFFFF">
              <a:alpha val="66000"/>
            </a:srgb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lIns="82936" tIns="41469" rIns="82936" bIns="41469">
            <a:spAutoFit/>
          </a:bodyPr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00542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83792546"/>
              </p:ext>
            </p:extLst>
          </p:nvPr>
        </p:nvGraphicFramePr>
        <p:xfrm>
          <a:off x="898568" y="2076989"/>
          <a:ext cx="7673761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V="1">
            <a:off x="1096083" y="431877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96083" y="512784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-32690" y="431879"/>
            <a:ext cx="376719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0" y="512784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" y="148939"/>
            <a:ext cx="743919" cy="659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20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933217"/>
              </p:ext>
            </p:extLst>
          </p:nvPr>
        </p:nvGraphicFramePr>
        <p:xfrm>
          <a:off x="323528" y="2132856"/>
          <a:ext cx="42484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3" y="764704"/>
            <a:ext cx="769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суммы назначенных выплат по видам пособий </a:t>
            </a:r>
          </a:p>
          <a:p>
            <a:pPr algn="ctr"/>
            <a:r>
              <a:rPr lang="ru-RU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за 2020,2021, 2022  годы (кол-во в ед., суммы в тыс. руб.)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966272"/>
              </p:ext>
            </p:extLst>
          </p:nvPr>
        </p:nvGraphicFramePr>
        <p:xfrm>
          <a:off x="4644009" y="2420888"/>
          <a:ext cx="4266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5" y="5737633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411">
              <a:defRPr/>
            </a:pPr>
            <a:r>
              <a:rPr lang="ru-RU" sz="1600" kern="150" dirty="0">
                <a:solidFill>
                  <a:srgbClr val="1B037F"/>
                </a:solidFill>
                <a:latin typeface="Times New Roman"/>
                <a:ea typeface="Calibri"/>
              </a:rPr>
              <a:t>Всего в 2022 году назначено </a:t>
            </a:r>
            <a:r>
              <a:rPr lang="ru-RU" sz="1600" b="1" kern="150" dirty="0">
                <a:solidFill>
                  <a:srgbClr val="1B037F"/>
                </a:solidFill>
                <a:latin typeface="Times New Roman"/>
                <a:ea typeface="Calibri"/>
              </a:rPr>
              <a:t>11 165 970,39 </a:t>
            </a:r>
            <a:r>
              <a:rPr lang="ru-RU" sz="1600" kern="150" dirty="0">
                <a:solidFill>
                  <a:srgbClr val="1B037F"/>
                </a:solidFill>
                <a:latin typeface="Times New Roman"/>
                <a:ea typeface="Calibri"/>
              </a:rPr>
              <a:t>тыс. рублей, в 2021 году назначено </a:t>
            </a:r>
            <a:r>
              <a:rPr lang="ru-RU" sz="1600" b="1" kern="150" dirty="0">
                <a:solidFill>
                  <a:srgbClr val="1B037F"/>
                </a:solidFill>
                <a:latin typeface="Times New Roman"/>
                <a:ea typeface="Calibri"/>
              </a:rPr>
              <a:t>14 055 285,39 </a:t>
            </a:r>
            <a:r>
              <a:rPr lang="ru-RU" sz="1600" kern="150" dirty="0">
                <a:solidFill>
                  <a:srgbClr val="1B037F"/>
                </a:solidFill>
                <a:latin typeface="Times New Roman"/>
                <a:ea typeface="Calibri"/>
              </a:rPr>
              <a:t>тыс. рублей, в 2020 году </a:t>
            </a:r>
            <a:r>
              <a:rPr lang="ru-RU" sz="1600" b="1" kern="150" dirty="0">
                <a:solidFill>
                  <a:srgbClr val="1B037F"/>
                </a:solidFill>
                <a:latin typeface="Times New Roman"/>
                <a:ea typeface="Calibri"/>
              </a:rPr>
              <a:t>10 077 911,74 </a:t>
            </a:r>
            <a:r>
              <a:rPr lang="ru-RU" sz="1600" kern="150" dirty="0" err="1">
                <a:solidFill>
                  <a:srgbClr val="1B037F"/>
                </a:solidFill>
                <a:latin typeface="Times New Roman"/>
                <a:ea typeface="Calibri"/>
              </a:rPr>
              <a:t>тыс.руб</a:t>
            </a:r>
            <a:r>
              <a:rPr lang="ru-RU" sz="1600" kern="150" dirty="0">
                <a:solidFill>
                  <a:srgbClr val="1B037F"/>
                </a:solidFill>
                <a:latin typeface="Times New Roman"/>
                <a:ea typeface="Calibri"/>
              </a:rPr>
              <a:t>.</a:t>
            </a:r>
            <a:endParaRPr lang="ru-RU" sz="1600" kern="0" dirty="0">
              <a:solidFill>
                <a:srgbClr val="1B037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096083" y="431877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96083" y="512784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-32690" y="431879"/>
            <a:ext cx="376719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0" y="512784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" y="148939"/>
            <a:ext cx="743919" cy="6595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1317" y="687772"/>
            <a:ext cx="693459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назначенных выплат по видам пособий </a:t>
            </a:r>
          </a:p>
          <a:p>
            <a:pPr algn="ctr"/>
            <a:r>
              <a:rPr lang="ru-RU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за 2020,2021, 2022  годы (кол-во в ед., суммы в тыс. руб.)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883975"/>
              </p:ext>
            </p:extLst>
          </p:nvPr>
        </p:nvGraphicFramePr>
        <p:xfrm>
          <a:off x="4788025" y="1844824"/>
          <a:ext cx="41764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211922"/>
              </p:ext>
            </p:extLst>
          </p:nvPr>
        </p:nvGraphicFramePr>
        <p:xfrm>
          <a:off x="395536" y="2276872"/>
          <a:ext cx="36724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6876256" y="213285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5735763"/>
            <a:ext cx="8409513" cy="584571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pPr algn="ctr" defTabSz="912411">
              <a:defRPr/>
            </a:pPr>
            <a:r>
              <a:rPr lang="ru-RU" sz="1600" kern="150" dirty="0">
                <a:solidFill>
                  <a:srgbClr val="1B037F"/>
                </a:solidFill>
                <a:latin typeface="Times New Roman"/>
                <a:ea typeface="Calibri"/>
              </a:rPr>
              <a:t>Всего в 2022 году назначено </a:t>
            </a:r>
            <a:r>
              <a:rPr lang="ru-RU" sz="1600" b="1" kern="150" dirty="0">
                <a:solidFill>
                  <a:srgbClr val="1B037F"/>
                </a:solidFill>
                <a:latin typeface="Times New Roman"/>
                <a:ea typeface="Calibri"/>
              </a:rPr>
              <a:t>11 165 970,39 </a:t>
            </a:r>
            <a:r>
              <a:rPr lang="ru-RU" sz="1600" kern="150" dirty="0">
                <a:solidFill>
                  <a:srgbClr val="1B037F"/>
                </a:solidFill>
                <a:latin typeface="Times New Roman"/>
                <a:ea typeface="Calibri"/>
              </a:rPr>
              <a:t>тыс. рублей, в 2021 году назначено </a:t>
            </a:r>
            <a:r>
              <a:rPr lang="ru-RU" sz="1600" b="1" kern="150" dirty="0">
                <a:solidFill>
                  <a:srgbClr val="1B037F"/>
                </a:solidFill>
                <a:latin typeface="Times New Roman"/>
                <a:ea typeface="Calibri"/>
              </a:rPr>
              <a:t>14 055 285,39 </a:t>
            </a:r>
            <a:r>
              <a:rPr lang="ru-RU" sz="1600" kern="150" dirty="0">
                <a:solidFill>
                  <a:srgbClr val="1B037F"/>
                </a:solidFill>
                <a:latin typeface="Times New Roman"/>
                <a:ea typeface="Calibri"/>
              </a:rPr>
              <a:t>тыс. рублей, в 2020 году </a:t>
            </a:r>
            <a:r>
              <a:rPr lang="ru-RU" sz="1600" b="1" kern="150" dirty="0">
                <a:solidFill>
                  <a:srgbClr val="1B037F"/>
                </a:solidFill>
                <a:latin typeface="Times New Roman"/>
                <a:ea typeface="Calibri"/>
              </a:rPr>
              <a:t>10 077 911,74 </a:t>
            </a:r>
            <a:r>
              <a:rPr lang="ru-RU" sz="1600" kern="150" dirty="0" err="1">
                <a:solidFill>
                  <a:srgbClr val="1B037F"/>
                </a:solidFill>
                <a:latin typeface="Times New Roman"/>
                <a:ea typeface="Calibri"/>
              </a:rPr>
              <a:t>тыс.руб</a:t>
            </a:r>
            <a:r>
              <a:rPr lang="ru-RU" sz="1600" kern="150" dirty="0">
                <a:solidFill>
                  <a:srgbClr val="1B037F"/>
                </a:solidFill>
                <a:latin typeface="Times New Roman"/>
                <a:ea typeface="Calibri"/>
              </a:rPr>
              <a:t>.</a:t>
            </a:r>
            <a:endParaRPr lang="ru-RU" sz="1600" kern="0" dirty="0">
              <a:solidFill>
                <a:srgbClr val="1B037F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096083" y="431877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96083" y="512784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-32690" y="431879"/>
            <a:ext cx="376719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0" y="512784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" y="148939"/>
            <a:ext cx="743919" cy="659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778229"/>
              </p:ext>
            </p:extLst>
          </p:nvPr>
        </p:nvGraphicFramePr>
        <p:xfrm>
          <a:off x="395538" y="2060848"/>
          <a:ext cx="4248472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188053"/>
              </p:ext>
            </p:extLst>
          </p:nvPr>
        </p:nvGraphicFramePr>
        <p:xfrm>
          <a:off x="4716027" y="2564904"/>
          <a:ext cx="421234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0919" y="764704"/>
            <a:ext cx="5753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назначенных выплат по</a:t>
            </a:r>
          </a:p>
          <a:p>
            <a:pPr algn="ctr"/>
            <a:r>
              <a:rPr lang="ru-RU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и возмещения страхователям за 2020,2021, 2022  годы</a:t>
            </a:r>
          </a:p>
          <a:p>
            <a:pPr algn="ctr"/>
            <a:r>
              <a:rPr lang="ru-RU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(кол-во в ед., суммы в тыс. руб.)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096083" y="431877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96083" y="512784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-32690" y="431879"/>
            <a:ext cx="376719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0" y="512784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" y="148939"/>
            <a:ext cx="743919" cy="659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646028"/>
            <a:ext cx="6085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Размеры пособий,  установленные в Республике Саха (Якутия) </a:t>
            </a:r>
          </a:p>
          <a:p>
            <a:pPr algn="ctr"/>
            <a:r>
              <a:rPr lang="ru-RU" sz="1600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по состоянию на 01 </a:t>
            </a:r>
            <a:r>
              <a:rPr lang="ru-RU" sz="1600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февраля 2023 </a:t>
            </a:r>
            <a:r>
              <a:rPr lang="ru-RU" sz="1600" b="1" dirty="0">
                <a:solidFill>
                  <a:srgbClr val="1B037F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779" y="1230803"/>
            <a:ext cx="8254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Единовременное пособие при рождении ребенка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составляет22 909,03 руб., с учетом РК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32 072,64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 до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45 818,06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зависимости от районного коэффициента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746" y="2145391"/>
            <a:ext cx="8470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0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по уходу за ребенком до 1.5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 составляет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12 028,06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 (по МРОТ)  до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33 281,80руб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(40% от предельной величины заработка за 2 года предшествующих года)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891" y="3154029"/>
            <a:ext cx="82120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Пособие по беременности и родам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назначается в зависимости от заработка за 2 предшествующих года, либо по МРОТ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расчете из МРОТ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74 757,20 руб. до 207 184,24 руб.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Максимальный размер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 при случае из расчета предельной величины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заработка от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383 178,60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530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976,06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зависимости от кол-ва дней нетрудоспособности (от 140 до 194 дней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Минимальный размер оплаты труда составляет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16 242,00 руб.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Возмещение социального пособия на погребение страхователям производится в размере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7 793,48 руб., с учетом РК от 10 910,87 руб. до 15 586,96 руб.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096083" y="431877"/>
            <a:ext cx="8047918" cy="14232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96083" y="512784"/>
            <a:ext cx="8047918" cy="0"/>
          </a:xfrm>
          <a:prstGeom prst="line">
            <a:avLst/>
          </a:prstGeom>
          <a:ln w="1587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-32690" y="431879"/>
            <a:ext cx="376719" cy="1"/>
          </a:xfrm>
          <a:prstGeom prst="line">
            <a:avLst/>
          </a:prstGeom>
          <a:ln w="22225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0" y="512784"/>
            <a:ext cx="311338" cy="0"/>
          </a:xfrm>
          <a:prstGeom prst="line">
            <a:avLst/>
          </a:prstGeom>
          <a:ln w="19050">
            <a:solidFill>
              <a:srgbClr val="1B0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" y="148939"/>
            <a:ext cx="743919" cy="6595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96084" y="113315"/>
            <a:ext cx="7940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по республике </a:t>
            </a:r>
            <a:r>
              <a:rPr lang="ru-RU" sz="1200" dirty="0" err="1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1200" dirty="0" smtClean="0">
                <a:solidFill>
                  <a:srgbClr val="1B0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(Якутия)</a:t>
            </a:r>
            <a:endParaRPr lang="ru-RU" sz="1200" dirty="0">
              <a:solidFill>
                <a:srgbClr val="1B0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17567"/>
      </p:ext>
    </p:extLst>
  </p:cSld>
  <p:clrMapOvr>
    <a:masterClrMapping/>
  </p:clrMapOvr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Bookman Old Style"/>
        <a:ea typeface="Microsoft YaHei"/>
        <a:cs typeface=""/>
      </a:majorFont>
      <a:minorFont>
        <a:latin typeface="Gill Sans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2696</Words>
  <Application>Microsoft Office PowerPoint</Application>
  <PresentationFormat>Экран (4:3)</PresentationFormat>
  <Paragraphs>1031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1_Тема Office</vt:lpstr>
      <vt:lpstr>2_Тема Office</vt:lpstr>
      <vt:lpstr>3_Тема Office</vt:lpstr>
      <vt:lpstr>8_Тема Office</vt:lpstr>
      <vt:lpstr>6_Тема Office</vt:lpstr>
      <vt:lpstr>11_Тема Office</vt:lpstr>
      <vt:lpstr>4_Тема Office</vt:lpstr>
      <vt:lpstr>5_Тема Office</vt:lpstr>
      <vt:lpstr>Начальная</vt:lpstr>
      <vt:lpstr>7_Тема Office</vt:lpstr>
      <vt:lpstr>12_Тема Office</vt:lpstr>
      <vt:lpstr>9_Тема Office</vt:lpstr>
      <vt:lpstr>10_Тема Office</vt:lpstr>
      <vt:lpstr>1_Office Theme</vt:lpstr>
      <vt:lpstr>13_Тема Office</vt:lpstr>
      <vt:lpstr>Проактив.СЭДО. Нововведения в законодательстве по обязательному социальному страхованию на случай временной нетрудоспособности и в связи с материнством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Сроки выплаты пособий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Проактив.СЭДО. Нововведения в законодательстве по обязательному социальному страхованию на случай временной нетрудоспособности и в связи с материнством</dc:title>
  <dc:creator>Савенкова Мария Александровна</dc:creator>
  <cp:lastModifiedBy>Савенкова Мария Александровна</cp:lastModifiedBy>
  <cp:revision>6</cp:revision>
  <dcterms:created xsi:type="dcterms:W3CDTF">2023-05-18T23:34:08Z</dcterms:created>
  <dcterms:modified xsi:type="dcterms:W3CDTF">2023-05-19T01:11:21Z</dcterms:modified>
</cp:coreProperties>
</file>