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35" r:id="rId2"/>
  </p:sldMasterIdLst>
  <p:notesMasterIdLst>
    <p:notesMasterId r:id="rId15"/>
  </p:notesMasterIdLst>
  <p:handoutMasterIdLst>
    <p:handoutMasterId r:id="rId16"/>
  </p:handoutMasterIdLst>
  <p:sldIdLst>
    <p:sldId id="270" r:id="rId3"/>
    <p:sldId id="309" r:id="rId4"/>
    <p:sldId id="287" r:id="rId5"/>
    <p:sldId id="333" r:id="rId6"/>
    <p:sldId id="337" r:id="rId7"/>
    <p:sldId id="335" r:id="rId8"/>
    <p:sldId id="339" r:id="rId9"/>
    <p:sldId id="341" r:id="rId10"/>
    <p:sldId id="340" r:id="rId11"/>
    <p:sldId id="342" r:id="rId12"/>
    <p:sldId id="345" r:id="rId13"/>
    <p:sldId id="338" r:id="rId1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54B30F8-85A1-4338-815B-257F204435DE}">
          <p14:sldIdLst>
            <p14:sldId id="270"/>
            <p14:sldId id="309"/>
            <p14:sldId id="287"/>
            <p14:sldId id="333"/>
            <p14:sldId id="337"/>
            <p14:sldId id="335"/>
            <p14:sldId id="339"/>
            <p14:sldId id="341"/>
            <p14:sldId id="340"/>
            <p14:sldId id="342"/>
            <p14:sldId id="345"/>
            <p14:sldId id="33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66"/>
    <a:srgbClr val="BFFFBF"/>
    <a:srgbClr val="89FF89"/>
    <a:srgbClr val="FFE285"/>
    <a:srgbClr val="B9EDFF"/>
    <a:srgbClr val="B31DAC"/>
    <a:srgbClr val="1BE5E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6" autoAdjust="0"/>
    <p:restoredTop sz="98056" autoAdjust="0"/>
  </p:normalViewPr>
  <p:slideViewPr>
    <p:cSldViewPr>
      <p:cViewPr varScale="1">
        <p:scale>
          <a:sx n="75" d="100"/>
          <a:sy n="75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5"/>
            <a:ext cx="2946134" cy="496256"/>
          </a:xfrm>
          <a:prstGeom prst="rect">
            <a:avLst/>
          </a:prstGeom>
        </p:spPr>
        <p:txBody>
          <a:bodyPr vert="horz" lIns="90045" tIns="45023" rIns="90045" bIns="45023" rtlCol="0"/>
          <a:lstStyle>
            <a:lvl1pPr algn="l">
              <a:defRPr sz="1200"/>
            </a:lvl1pPr>
          </a:lstStyle>
          <a:p>
            <a:r>
              <a:rPr lang="ru-RU" smtClean="0"/>
              <a:t>2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65" y="5"/>
            <a:ext cx="2946134" cy="496256"/>
          </a:xfrm>
          <a:prstGeom prst="rect">
            <a:avLst/>
          </a:prstGeom>
        </p:spPr>
        <p:txBody>
          <a:bodyPr vert="horz" lIns="90045" tIns="45023" rIns="90045" bIns="45023" rtlCol="0"/>
          <a:lstStyle>
            <a:lvl1pPr algn="r">
              <a:defRPr sz="1200"/>
            </a:lvl1pPr>
          </a:lstStyle>
          <a:p>
            <a:fld id="{7C68E3AA-DEF6-40E5-935E-1EC0ACBEC525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1" y="9428803"/>
            <a:ext cx="2946134" cy="496255"/>
          </a:xfrm>
          <a:prstGeom prst="rect">
            <a:avLst/>
          </a:prstGeom>
        </p:spPr>
        <p:txBody>
          <a:bodyPr vert="horz" lIns="90045" tIns="45023" rIns="90045" bIns="450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65" y="9428803"/>
            <a:ext cx="2946134" cy="496255"/>
          </a:xfrm>
          <a:prstGeom prst="rect">
            <a:avLst/>
          </a:prstGeom>
        </p:spPr>
        <p:txBody>
          <a:bodyPr vert="horz" lIns="90045" tIns="45023" rIns="90045" bIns="45023" rtlCol="0" anchor="b"/>
          <a:lstStyle>
            <a:lvl1pPr algn="r">
              <a:defRPr sz="1200"/>
            </a:lvl1pPr>
          </a:lstStyle>
          <a:p>
            <a:fld id="{5C5B7834-EFD6-4B85-B8A4-4AFF6D107F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52798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5"/>
            <a:ext cx="2944548" cy="49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0" tIns="45074" rIns="90150" bIns="45074" numCol="1" anchor="t" anchorCtr="0" compatLnSpc="1">
            <a:prstTxWarp prst="textNoShape">
              <a:avLst/>
            </a:prstTxWarp>
          </a:bodyPr>
          <a:lstStyle>
            <a:lvl1pPr defTabSz="902022">
              <a:defRPr b="0" smtClean="0"/>
            </a:lvl1pPr>
          </a:lstStyle>
          <a:p>
            <a:pPr>
              <a:defRPr/>
            </a:pPr>
            <a:r>
              <a:rPr lang="ru-RU" smtClean="0"/>
              <a:t>2</a:t>
            </a: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50" y="5"/>
            <a:ext cx="2944547" cy="49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0" tIns="45074" rIns="90150" bIns="45074" numCol="1" anchor="t" anchorCtr="0" compatLnSpc="1">
            <a:prstTxWarp prst="textNoShape">
              <a:avLst/>
            </a:prstTxWarp>
          </a:bodyPr>
          <a:lstStyle>
            <a:lvl1pPr algn="r" defTabSz="902022">
              <a:defRPr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2950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660" y="4715197"/>
            <a:ext cx="5440360" cy="446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0" tIns="45074" rIns="90150" bIns="450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28803"/>
            <a:ext cx="2944548" cy="49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0" tIns="45074" rIns="90150" bIns="45074" numCol="1" anchor="b" anchorCtr="0" compatLnSpc="1">
            <a:prstTxWarp prst="textNoShape">
              <a:avLst/>
            </a:prstTxWarp>
          </a:bodyPr>
          <a:lstStyle>
            <a:lvl1pPr defTabSz="902022">
              <a:defRPr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50" y="9428803"/>
            <a:ext cx="2944547" cy="49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50" tIns="45074" rIns="90150" bIns="45074" numCol="1" anchor="b" anchorCtr="0" compatLnSpc="1">
            <a:prstTxWarp prst="textNoShape">
              <a:avLst/>
            </a:prstTxWarp>
          </a:bodyPr>
          <a:lstStyle>
            <a:lvl1pPr algn="r" defTabSz="902022">
              <a:defRPr b="0" smtClean="0"/>
            </a:lvl1pPr>
          </a:lstStyle>
          <a:p>
            <a:pPr>
              <a:defRPr/>
            </a:pPr>
            <a:fld id="{A489A14F-F8C3-4597-A55A-B7E90AC87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91446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44E8F-A44E-4357-849C-C1E7923AD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56A48-DCCF-455E-861F-1CFB73008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135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1355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9B761-5AFF-49FC-AEAC-EE580D8FD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8DA9A-5ACC-4142-9E14-3B0D2A972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A674B-48FB-45B8-85C0-82F0F7D42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565400"/>
            <a:ext cx="4038600" cy="3560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565400"/>
            <a:ext cx="4038600" cy="1703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421188"/>
            <a:ext cx="4038600" cy="1704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5DFF6-328E-4246-ACB0-8BCBD2C64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44E8F-A44E-4357-849C-C1E7923AD3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C434A-B19A-40E4-9B20-7848EB4B93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D0771-F36F-4CF2-9C5E-0020123BBB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F5E50-9316-4AC1-AC58-53AC659053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3D98A-8BFB-4438-8977-38C933BE95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C434A-B19A-40E4-9B20-7848EB4B9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F39BC-39A4-412F-BF69-3F14A88792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766E8B-1681-4698-9E8F-4F86885B43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FA9EC-0C64-4A72-AC79-A4E4BF7623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EDE96-09D9-4752-966A-B1FEF48496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56A48-DCCF-455E-861F-1CFB730089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9B761-5AFF-49FC-AEAC-EE580D8FDE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D0771-F36F-4CF2-9C5E-0020123BB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565400"/>
            <a:ext cx="4038600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565400"/>
            <a:ext cx="4038600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F5E50-9316-4AC1-AC58-53AC65905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D98A-8BFB-4438-8977-38C933BE9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F39BC-39A4-412F-BF69-3F14A8879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66E8B-1681-4698-9E8F-4F86885B4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FA9EC-0C64-4A72-AC79-A4E4BF762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EDE96-09D9-4752-966A-B1FEF4849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65400"/>
            <a:ext cx="82296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8DE945BD-31CE-4D6A-ACDC-4EAB99251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DE945BD-31CE-4D6A-ACDC-4EAB992517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43246" y="764704"/>
            <a:ext cx="792088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Типичные нарушения допускаемые при использовании средств государственного бюджета Республики Саха (Якутия)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7784" y="4797152"/>
            <a:ext cx="62694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Ефремова Татьяна Анатольевна, </a:t>
            </a:r>
            <a:r>
              <a:rPr lang="ru-RU" sz="2000" i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20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заместителя</a:t>
            </a:r>
          </a:p>
          <a:p>
            <a:r>
              <a:rPr lang="ru-RU" sz="20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уководителя Контрольно-сводного отдела  </a:t>
            </a:r>
          </a:p>
          <a:p>
            <a:r>
              <a:rPr lang="ru-RU" sz="20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бюджетно-финансового контроля </a:t>
            </a:r>
          </a:p>
          <a:p>
            <a:r>
              <a:rPr lang="ru-RU" sz="20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финансов Республики Саха (Якутия) </a:t>
            </a:r>
            <a:endParaRPr lang="ru-RU" sz="2000" i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77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516204"/>
              </p:ext>
            </p:extLst>
          </p:nvPr>
        </p:nvGraphicFramePr>
        <p:xfrm>
          <a:off x="179512" y="260648"/>
          <a:ext cx="8883283" cy="5976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Лист" r:id="rId3" imgW="14059029" imgH="9458172" progId="Excel.Sheet.12">
                  <p:embed/>
                </p:oleObj>
              </mc:Choice>
              <mc:Fallback>
                <p:oleObj name="Лист" r:id="rId3" imgW="14059029" imgH="94581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260648"/>
                        <a:ext cx="8883283" cy="5976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202197"/>
              </p:ext>
            </p:extLst>
          </p:nvPr>
        </p:nvGraphicFramePr>
        <p:xfrm>
          <a:off x="179513" y="22134"/>
          <a:ext cx="8784975" cy="6812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Лист" r:id="rId3" imgW="14220900" imgH="11401310" progId="Excel.Sheet.12">
                  <p:embed/>
                </p:oleObj>
              </mc:Choice>
              <mc:Fallback>
                <p:oleObj name="Лист" r:id="rId3" imgW="14220900" imgH="114013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3" y="22134"/>
                        <a:ext cx="8784975" cy="6812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04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548680"/>
            <a:ext cx="8712967" cy="63093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marL="0" indent="0" algn="ctr">
              <a:buNone/>
            </a:pPr>
            <a:endParaRPr lang="ru-RU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7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4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43246" y="1700808"/>
            <a:ext cx="792088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endParaRPr lang="ru-RU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96384" y="645949"/>
            <a:ext cx="5112568" cy="14549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8900" algn="ctr" defTabSz="176213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положений правовых актов, регулирующих бюджетные правоотношения, в том числе устанавливающих требования к бухгалтерскому учету и составлению и представлению бухгалтерской (финансовой) отчетности государственных (муниципальных) учреждений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8152" y="5210665"/>
            <a:ext cx="5112568" cy="288032"/>
          </a:xfrm>
          <a:prstGeom prst="roundRect">
            <a:avLst/>
          </a:prstGeom>
          <a:solidFill>
            <a:srgbClr val="89FF8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0" dirty="0"/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и обоснование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НМЦК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0842" y="4776353"/>
            <a:ext cx="5112568" cy="342038"/>
          </a:xfrm>
          <a:prstGeom prst="roundRect">
            <a:avLst/>
          </a:prstGeom>
          <a:solidFill>
            <a:srgbClr val="89FF8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8900" algn="ctr" defTabSz="176213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правил нормирования в сфере закупок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69650" y="2060848"/>
            <a:ext cx="5112568" cy="5337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8900" algn="ctr" defTabSz="176213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положений правовых актов,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обуславливающих публичные нормативные обязательства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1916832"/>
            <a:ext cx="2808312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внутреннего государственного финансового контроля (ст. 269.2 БК РФ)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74488" y="3945352"/>
            <a:ext cx="5112568" cy="773553"/>
          </a:xfrm>
          <a:prstGeom prst="roundRect">
            <a:avLst/>
          </a:prstGeom>
          <a:solidFill>
            <a:srgbClr val="89FF8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контроля в сфере закупок (ч.8 ст.99 44-ФЗ)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69650" y="2558262"/>
            <a:ext cx="5112568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договоров (соглашений), заключенных в целях исполнения договоров (соглашений) о предоставлении средств из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бюджета, гос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контрактов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79912" y="3284984"/>
            <a:ext cx="5112568" cy="60306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отчетов о результатах предоставления и (или) использования бюджетных средств (средств, предоставленных из бюджета)</a:t>
            </a:r>
          </a:p>
        </p:txBody>
      </p:sp>
      <p:sp>
        <p:nvSpPr>
          <p:cNvPr id="13" name="Стрелка вправо 12"/>
          <p:cNvSpPr/>
          <p:nvPr/>
        </p:nvSpPr>
        <p:spPr bwMode="auto">
          <a:xfrm>
            <a:off x="3131840" y="2276872"/>
            <a:ext cx="648072" cy="288032"/>
          </a:xfrm>
          <a:prstGeom prst="rightArrow">
            <a:avLst/>
          </a:prstGeom>
          <a:solidFill>
            <a:srgbClr val="CFFBF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8281" y="5625244"/>
            <a:ext cx="5112568" cy="504056"/>
          </a:xfrm>
          <a:prstGeom prst="roundRect">
            <a:avLst/>
          </a:prstGeom>
          <a:solidFill>
            <a:srgbClr val="BFFFB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8900" algn="ctr" defTabSz="176213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требований к исполнению, изменению, соблюдению условий контракта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8281" y="6309320"/>
            <a:ext cx="5112568" cy="288032"/>
          </a:xfrm>
          <a:prstGeom prst="roundRect">
            <a:avLst/>
          </a:prstGeom>
          <a:solidFill>
            <a:srgbClr val="BFFFB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0" dirty="0"/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ТРУ целям осуществления закупки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 bwMode="auto">
          <a:xfrm rot="8060030">
            <a:off x="5677275" y="4907310"/>
            <a:ext cx="648072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872" y="339567"/>
            <a:ext cx="8709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ПОЛНОМОЧИЯ ОРГАНОВ ГОСУДАРСТВЕННОГО (МУНИЦИПАЛЬНОГО) КОНТРОЛЯ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136904" cy="612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Федеральные стандарты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осуществления внутреннего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государственного (муниципального)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финансового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контроля: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принципах контрольной деятельности (ПП РФ от 06.02.2020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 95)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правах и обязанности должностных лиц органов ВГМФК и объектов контроля (ПП РФ от 06.02.2020 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100)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планировании проверок, ревизий и обследований (ПП РФ от 27.02.2020 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208)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реализации результатов проверок, ревизий и обследований (ПП РФ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23.07.2020 № 1095)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проведении проверок, ревизий и обследований и оформлении их результатов (ПП РФ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17.08.2020 № 1235)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правилах досудебного обжалования решений и действий (бездействий) органов ВГМФК (ПП РФ от 17.08.2020 №1237)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 отчетности о результатах контрольной деятельности (ПП РФ от 16.09.2020 № 1478)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2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548680"/>
            <a:ext cx="8712967" cy="630932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7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Характерные нарушения по оплате труда</a:t>
            </a:r>
          </a:p>
          <a:p>
            <a:pPr marL="0" indent="0" algn="ctr">
              <a:buNone/>
            </a:pPr>
            <a:endParaRPr lang="ru-RU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переплата заработной платы вследствие неверного установления окладов, коэффициентов к окладам, начисления компенсационных выплат за работу во вредных и опасных условиях труда при их отсутствии, превышение фонда премирования руководителям. 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завышение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 оплаты труда вследствие установления в штатном расписании завышенного количества работников, превышения предельного количества работников, установления надбавок, не предусмотренных положением об оплате труда, или установления их в большем размере.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переплата заработной платы, а также отчислений страховых взносов руководителю учреждения, его заместителей и главного бухгалтера (при наличии) в результате завышения должностного оклада вышеперечисленных должностей;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переплата заработной платы, а также отчислений страховых взносов педагогическим работникам в результате завышения часовой тарифной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ставки и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размеров компенсационных выплат и других доплат;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переплата заработной платы, а также отчислений страховых взносов работникам по должностям, не предусмотренных штатным расписанием;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завышение фонда оплаты труда Учреждения вследствие завышения в штатных расписаниях фактической численности работников структурных подразделений.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50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548680"/>
            <a:ext cx="8712967" cy="630932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7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Характерные нарушения по предоставлению и расходованию субсидий на государственное задание</a:t>
            </a:r>
          </a:p>
          <a:p>
            <a:pPr marL="0" indent="0" algn="ctr">
              <a:buNone/>
            </a:pPr>
            <a:endParaRPr lang="ru-RU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объемы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 на финансовое обеспечение выполнения государственного задания рассчитываются в отсутствие нормативных затрат на оказание государственных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услуг;</a:t>
            </a:r>
          </a:p>
          <a:p>
            <a:pPr algn="just">
              <a:buFontTx/>
              <a:buChar char="-"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объема и переплата субсидии на финансовое обеспечение выполнения государственного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задания;</a:t>
            </a:r>
          </a:p>
          <a:p>
            <a:pPr algn="just">
              <a:buFontTx/>
              <a:buChar char="-"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достигаются показатели государственного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задания;</a:t>
            </a:r>
          </a:p>
          <a:p>
            <a:pPr algn="just">
              <a:buFontTx/>
              <a:buChar char="-"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принимаются меры по возврату субсидий в связи с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недостижением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установленных государственным заданием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показателей;</a:t>
            </a:r>
          </a:p>
          <a:p>
            <a:pPr algn="just">
              <a:buFontTx/>
              <a:buChar char="-"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 субсидии на финансовое обеспечение выполнения государственного задания производятся расходы на оплату труда работников, деятельность которых не связана с выполнением государственного задания, расходы по содержанию имущества, не используемого для выполнения государственного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задания.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64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548680"/>
            <a:ext cx="8712967" cy="630932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7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Характерные нарушения по ведению бухгалтерского учета</a:t>
            </a:r>
          </a:p>
          <a:p>
            <a:pPr marL="0" indent="0" algn="just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несвоевременное отражение в бухгалтерском учете факта хозяйственной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жизни;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-приняты к бухгалтерскому учету документы, которыми оформлены не имевшие места факты хозяйственной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жизни;</a:t>
            </a:r>
          </a:p>
          <a:p>
            <a:pPr marL="0" indent="0" algn="just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дебиторская задолженность, числившаяся за работником списана в отсутствие первичных документов и факта хозяйственной жизни;</a:t>
            </a:r>
          </a:p>
          <a:p>
            <a:pPr marL="0" indent="0" algn="just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 взыскана дебиторская задолженность, числящаяся за уволенным работником;</a:t>
            </a:r>
          </a:p>
          <a:p>
            <a:pPr marL="0" indent="0" algn="just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отражена дебиторская и кредиторская задолженность;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допущено нарушение порядка составления, утверждения и ведения бюджетных смет, допущено искажение формы бухгалтерской отчетности;</a:t>
            </a:r>
          </a:p>
          <a:p>
            <a:pPr marL="0" indent="0" algn="just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отдельными учреждениями допущена переплата по налогам и сборам, оплачены штрафы и пени за несвоевременную уплату налогов и сборов.</a:t>
            </a:r>
          </a:p>
          <a:p>
            <a:pPr marL="0" indent="0" algn="just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 счет средств субсидии на финансовое обеспечение выполнения государственного задания произведена переплата по налогу на имущество; </a:t>
            </a:r>
          </a:p>
          <a:p>
            <a:pPr marL="0" indent="0" algn="just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учреждением допущена переплата по налогу на доход с физических лиц; </a:t>
            </a:r>
          </a:p>
          <a:p>
            <a:pPr marL="0" indent="0" algn="just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авансовых отчетах отсутствуют обязательные реквизиты первичного учета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документа;</a:t>
            </a:r>
          </a:p>
          <a:p>
            <a:pPr marL="0" indent="0" algn="just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числится просроченная дебиторская задолженность за поставщиками и подрядчиками;</a:t>
            </a:r>
          </a:p>
          <a:p>
            <a:pPr marL="0" indent="0" algn="just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за коммунальные услуги сданного помещения площадью отнесены к деятельности по выполнению государственного задания и оплачены со средств субсидии на выполнение государственного задания;</a:t>
            </a:r>
          </a:p>
          <a:p>
            <a:pPr marL="0" indent="0" algn="just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отсутствия в учете четкого разделения расходов на текущий, капитальный ремонт 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реконструкцию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допущено нецелевое использование бюджетных средств.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38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0928"/>
            <a:ext cx="8579545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19672" y="548680"/>
            <a:ext cx="61926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Статья 15.11 КоАП Российской Федерации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Грубое </a:t>
            </a:r>
            <a:r>
              <a:rPr lang="ru-RU" sz="1400" dirty="0">
                <a:solidFill>
                  <a:schemeClr val="bg1"/>
                </a:solidFill>
              </a:rPr>
              <a:t>нарушение требований к бухгалтерскому учету, в том числе к бухгалтерской (финансовой) отчетности</a:t>
            </a:r>
            <a:br>
              <a:rPr lang="ru-RU" sz="1400" dirty="0">
                <a:solidFill>
                  <a:schemeClr val="bg1"/>
                </a:solidFill>
              </a:rPr>
            </a:b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0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12180"/>
            <a:ext cx="8712968" cy="391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27564" y="47667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dirty="0">
                <a:solidFill>
                  <a:schemeClr val="bg1"/>
                </a:solidFill>
              </a:rPr>
              <a:t>Статья </a:t>
            </a:r>
            <a:r>
              <a:rPr lang="ru-RU" sz="1400" dirty="0" smtClean="0">
                <a:solidFill>
                  <a:schemeClr val="bg1"/>
                </a:solidFill>
              </a:rPr>
              <a:t>15.15.6 </a:t>
            </a:r>
            <a:r>
              <a:rPr lang="ru-RU" sz="1400" dirty="0">
                <a:solidFill>
                  <a:schemeClr val="bg1"/>
                </a:solidFill>
              </a:rPr>
              <a:t>Нарушение требований к бюджетному (бухгалтерскому) учету, в том числе к составлению, представлению бюджетной, бухгалтерской (финансовой)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32830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0" y="1340768"/>
            <a:ext cx="8784978" cy="523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64088" y="677133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338146"/>
            <a:ext cx="6120679" cy="85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4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14291</TotalTime>
  <Words>827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Оформление по умолчанию</vt:lpstr>
      <vt:lpstr>Волна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параметры доходной части Государственного бюджета РС(Я) на 2008-2011 годы.</dc:title>
  <dc:creator>shumTO</dc:creator>
  <cp:lastModifiedBy>Ефремова Татьяна Анатольевна</cp:lastModifiedBy>
  <cp:revision>984</cp:revision>
  <cp:lastPrinted>2021-11-23T07:59:59Z</cp:lastPrinted>
  <dcterms:created xsi:type="dcterms:W3CDTF">2008-07-01T00:05:27Z</dcterms:created>
  <dcterms:modified xsi:type="dcterms:W3CDTF">2023-05-19T00:11:07Z</dcterms:modified>
</cp:coreProperties>
</file>