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9" r:id="rId2"/>
    <p:sldId id="293" r:id="rId3"/>
    <p:sldId id="294" r:id="rId4"/>
    <p:sldId id="277" r:id="rId5"/>
    <p:sldId id="281" r:id="rId6"/>
    <p:sldId id="295" r:id="rId7"/>
    <p:sldId id="296" r:id="rId8"/>
    <p:sldId id="297" r:id="rId9"/>
    <p:sldId id="269" r:id="rId10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FA"/>
    <a:srgbClr val="DFF2F9"/>
    <a:srgbClr val="F7F7FF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C0F44-C9BC-4038-9596-6255E81E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99AA9-2861-4CA3-8895-3D13C480AB59}" type="pres">
      <dgm:prSet presAssocID="{573C0F44-C9BC-4038-9596-6255E81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0C60-16E0-4DC9-9429-D56C328B08C0}" type="presOf" srcId="{573C0F44-C9BC-4038-9596-6255E81E2EAD}" destId="{B4699AA9-2861-4CA3-8895-3D13C480A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C0F44-C9BC-4038-9596-6255E81E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99AA9-2861-4CA3-8895-3D13C480AB59}" type="pres">
      <dgm:prSet presAssocID="{573C0F44-C9BC-4038-9596-6255E81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0C60-16E0-4DC9-9429-D56C328B08C0}" type="presOf" srcId="{573C0F44-C9BC-4038-9596-6255E81E2EAD}" destId="{B4699AA9-2861-4CA3-8895-3D13C480A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C0F44-C9BC-4038-9596-6255E81E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99AA9-2861-4CA3-8895-3D13C480AB59}" type="pres">
      <dgm:prSet presAssocID="{573C0F44-C9BC-4038-9596-6255E81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0C60-16E0-4DC9-9429-D56C328B08C0}" type="presOf" srcId="{573C0F44-C9BC-4038-9596-6255E81E2EAD}" destId="{B4699AA9-2861-4CA3-8895-3D13C480A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3C0F44-C9BC-4038-9596-6255E81E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99AA9-2861-4CA3-8895-3D13C480AB59}" type="pres">
      <dgm:prSet presAssocID="{573C0F44-C9BC-4038-9596-6255E81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0C60-16E0-4DC9-9429-D56C328B08C0}" type="presOf" srcId="{573C0F44-C9BC-4038-9596-6255E81E2EAD}" destId="{B4699AA9-2861-4CA3-8895-3D13C480A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C0F44-C9BC-4038-9596-6255E81E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99AA9-2861-4CA3-8895-3D13C480AB59}" type="pres">
      <dgm:prSet presAssocID="{573C0F44-C9BC-4038-9596-6255E81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0C60-16E0-4DC9-9429-D56C328B08C0}" type="presOf" srcId="{573C0F44-C9BC-4038-9596-6255E81E2EAD}" destId="{B4699AA9-2861-4CA3-8895-3D13C480A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C0F44-C9BC-4038-9596-6255E81E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99AA9-2861-4CA3-8895-3D13C480AB59}" type="pres">
      <dgm:prSet presAssocID="{573C0F44-C9BC-4038-9596-6255E81E2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0C60-16E0-4DC9-9429-D56C328B08C0}" type="presOf" srcId="{573C0F44-C9BC-4038-9596-6255E81E2EAD}" destId="{B4699AA9-2861-4CA3-8895-3D13C480AB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E5E69-5873-4260-9571-722BD5789BBE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A03D-39B2-40DA-AA62-8A86007BE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01C-3BEE-4153-A1B1-3204F7BFC5F6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88244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0027-276B-4A37-8872-1627DF939F3D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62802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E7D-D2D3-43AE-950C-5A1A1A119973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62981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42EF-7C4E-4C74-952A-C0E25CBA2CF5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2797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A1D2-4D09-4096-AC91-E943532125BF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77397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B796-4718-4B7B-86F4-4925194394AD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34749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1121-4CDA-4BE4-9A12-6A8B96A33AA9}" type="datetime1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93893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792B-0062-43F6-B3E6-C68CD080E734}" type="datetime1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52677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32-7DEF-461C-A3E1-171C8C8EAEE4}" type="datetime1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48795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F81-1E0D-49FB-B9EC-893977980A97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32021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8593-2C77-4CDB-89CB-23021F9BF03C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0851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33BA-971C-4C16-9B7D-C9882EAB46CF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3AA6-1226-476D-94CB-B3E2894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5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ini.1gzakaz.ru/#/document/99/499011838/XA00MKK2OO/" TargetMode="External"/><Relationship Id="rId13" Type="http://schemas.openxmlformats.org/officeDocument/2006/relationships/hyperlink" Target="https://mini.1gzakaz.ru/#/document/97/506515/dfaskic35g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hyperlink" Target="https://mini.1gzakaz.ru/#/document/99/499011838/ZAP1LDE37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s://mini.1gzakaz.ru/#/document/99/499011838/XA00MGI2O6/" TargetMode="External"/><Relationship Id="rId5" Type="http://schemas.openxmlformats.org/officeDocument/2006/relationships/diagramColors" Target="../diagrams/colors3.xml"/><Relationship Id="rId10" Type="http://schemas.openxmlformats.org/officeDocument/2006/relationships/hyperlink" Target="https://mini.1gzakaz.ru/#/document/99/499011838/XA00MG02O3/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mini.1gzakaz.ru/#/document/97/506515/dfas7dm5x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ini.1gzakaz.ru/#/document/99/499011838/ZAP239Q3FQ/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hyperlink" Target="https://mini.1gzakaz.ru/#/document/97/506515/dfasr4gte9/" TargetMode="External"/><Relationship Id="rId5" Type="http://schemas.openxmlformats.org/officeDocument/2006/relationships/diagramColors" Target="../diagrams/colors6.xml"/><Relationship Id="rId10" Type="http://schemas.openxmlformats.org/officeDocument/2006/relationships/hyperlink" Target="https://mini.1gzakaz.ru/#/document/99/499011838/XA00MJO2O0/" TargetMode="Externa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mini.1gzakaz.ru/#/document/99/499011838/XA00MF82N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2109" y="2044213"/>
            <a:ext cx="8843048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ГОСУДАРСТВЕННОЕ КАЗЕННОЕ УЧРЕЖДЕНИЕ РЕСПУБЛИКИ САХА (ЯКУТИЯ) 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«ЦЕНТР ЗАКУПОК РЕСПУБЛИКИ САХА (ЯКУТИЯ)»</a:t>
            </a:r>
            <a:endParaRPr lang="ru-RU" sz="32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4647" y="5125135"/>
            <a:ext cx="665797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г. Якутск, 2023 год</a:t>
            </a:r>
            <a:endParaRPr lang="ru-RU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2109" y="3178943"/>
            <a:ext cx="8446261" cy="14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О КОНТРАКТНОЙ СИСТЕМЕ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28.04.2023 № 154-ФЗ)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00" y="253364"/>
            <a:ext cx="1583066" cy="1583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470986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B4D577-7449-4D6B-A1DB-DB970ABB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59057"/>
              </p:ext>
            </p:extLst>
          </p:nvPr>
        </p:nvGraphicFramePr>
        <p:xfrm>
          <a:off x="565484" y="0"/>
          <a:ext cx="11353800" cy="5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2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50602"/>
              </p:ext>
            </p:extLst>
          </p:nvPr>
        </p:nvGraphicFramePr>
        <p:xfrm>
          <a:off x="1421776" y="1486662"/>
          <a:ext cx="9320167" cy="43532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3198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4806969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1980514">
                <a:tc gridSpan="2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При обосновании НМЦК, цены контракта с единственным поставщиком (подрядчиком, исполнителем) заказчики могут не применять методические рекомендации, утвержденные приказом Минэкономразвития России от 02.10.2013 № 567, при определении идентичности и однородности товаров, работ, услуг для обеспечения государственных и муниципальных нужд, сопоставимости коммерческих и (или) финансовых условий поставок товаров, выполнения работ, оказания услуг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5013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БЫЛО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СТАЛО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1565897">
                <a:tc>
                  <a:txBody>
                    <a:bodyPr/>
                    <a:lstStyle/>
                    <a:p>
                      <a:r>
                        <a:rPr lang="ru-RU" sz="1400" dirty="0"/>
                        <a:t>Заказчики определяли идентичность и однородность ТРУ с помощью методических рекомендаций</a:t>
                      </a:r>
                    </a:p>
                    <a:p>
                      <a:r>
                        <a:rPr lang="ru-RU" sz="1400" u="none" dirty="0"/>
                        <a:t>(ч. 17 ст. 22 Закона № 44-ФЗ 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Заказчики МОГУТ определять идентичность и однородность ТРУ  с помощью методических рекомендаций</a:t>
                      </a:r>
                    </a:p>
                    <a:p>
                      <a:r>
                        <a:rPr lang="ru-RU" sz="1400" dirty="0"/>
                        <a:t>(п. 1 Закона № 154-ФЗ)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0372" y="273434"/>
            <a:ext cx="697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начальной (максимальной) цены контракта </a:t>
            </a:r>
            <a:r>
              <a:rPr lang="ru-RU" sz="2000" b="1" dirty="0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НМЦК</a:t>
            </a:r>
            <a:r>
              <a:rPr lang="ru-RU" sz="2000" b="1" i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62711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B4D577-7449-4D6B-A1DB-DB970ABB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325348"/>
              </p:ext>
            </p:extLst>
          </p:nvPr>
        </p:nvGraphicFramePr>
        <p:xfrm>
          <a:off x="565484" y="0"/>
          <a:ext cx="11353800" cy="5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3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24084"/>
              </p:ext>
            </p:extLst>
          </p:nvPr>
        </p:nvGraphicFramePr>
        <p:xfrm>
          <a:off x="1065403" y="1323567"/>
          <a:ext cx="9848674" cy="32484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38966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5309708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1297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Дополняются случаи, при которых допускается использование в описании объекта закупки указания на товарный знак, а именно: при осуществлении закупки медицинских изделий, специализированных продуктов лечебного питания, необходимых пациенту по решению врачебной комиссии, перечень которых утверждается Правительством Российской Федерации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4730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1477441">
                <a:tc>
                  <a:txBody>
                    <a:bodyPr/>
                    <a:lstStyle/>
                    <a:p>
                      <a:r>
                        <a:rPr lang="ru-RU" sz="1400" dirty="0"/>
                        <a:t>Исключения не было</a:t>
                      </a:r>
                    </a:p>
                    <a:p>
                      <a:r>
                        <a:rPr lang="ru-RU" sz="1400" u="none" dirty="0"/>
                        <a:t>(п. 1 ч. 1 ст. 33 Закона № 44-ФЗ)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Допускается использовать в описании объекта закупки товарный знак при закупке медизделий и лечебного питания по решению врачебной комиссии. Перечень таких медизделий и питания утверждает Правительство</a:t>
                      </a:r>
                    </a:p>
                    <a:p>
                      <a:r>
                        <a:rPr lang="ru-RU" sz="1400" dirty="0"/>
                        <a:t>(п. 3 Закона № 154-ФЗ)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2EF6BE-53C3-CE1A-9EF1-2CB17D7C3966}"/>
              </a:ext>
            </a:extLst>
          </p:cNvPr>
          <p:cNvSpPr txBox="1"/>
          <p:nvPr/>
        </p:nvSpPr>
        <p:spPr>
          <a:xfrm>
            <a:off x="1514213" y="4815320"/>
            <a:ext cx="895105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Перечень медизделий, специальных продуктов лечебного питания и порядок его формирования будет утвержден  Правительством РФ.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Решение врачебной комиссии размещается в реестре контрактов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3128" y="326613"/>
            <a:ext cx="4582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 закупки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8104207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4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07073"/>
              </p:ext>
            </p:extLst>
          </p:nvPr>
        </p:nvGraphicFramePr>
        <p:xfrm>
          <a:off x="419101" y="1606981"/>
          <a:ext cx="11353798" cy="4028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6394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5987404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160509">
                <a:tc gridSpan="2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800" dirty="0"/>
                        <a:t>Увеличен предельный размер закупки запросом </a:t>
                      </a:r>
                      <a:r>
                        <a:rPr lang="ru-RU" sz="1800" kern="1200" dirty="0"/>
                        <a:t>котировок</a:t>
                      </a:r>
                      <a:r>
                        <a:rPr lang="ru-RU" sz="1800" dirty="0"/>
                        <a:t> с 3 млн руб. до 10 млн руб.,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Кроме того, до 31.12.2026 снято ограничение на годовой объем таких закупок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Заказчик был вправе проводить электронный запрос котировок в случае, если НМЦК не превышала 3 млн руб.</a:t>
                      </a:r>
                    </a:p>
                    <a:p>
                      <a:r>
                        <a:rPr lang="ru-RU" sz="1400" dirty="0"/>
                        <a:t>(п. 1 ч. 10 ст. 24 Закона № 44-ФЗ)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Заказчик вправе проводить электронный запрос котировок в случае, если НМЦК не превышает 10 млн руб.</a:t>
                      </a:r>
                    </a:p>
                    <a:p>
                      <a:r>
                        <a:rPr lang="ru-RU" sz="1400" dirty="0"/>
                        <a:t>(п. 2 Закона № 154-ФЗ)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  <a:tr h="9109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объем закупок электронного запроса котировок не должен был превышать 20 % СГОЗ  или 100 млн руб. в отношении заказчиков, СГОЗ которых в прошлом году составил менее 500 млн руб.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(ч. 75 ст. 112 Закона № 44-ФЗ)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31 декабря 2026 года нет ограничений по годовому объему закупок электронного запроса котировок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(подп. «г» п. 8 Закона № 154-ФЗ)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11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027" y="251164"/>
            <a:ext cx="4740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запрос котировок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55646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B4D577-7449-4D6B-A1DB-DB970ABB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52003"/>
              </p:ext>
            </p:extLst>
          </p:nvPr>
        </p:nvGraphicFramePr>
        <p:xfrm>
          <a:off x="565484" y="0"/>
          <a:ext cx="11353800" cy="5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5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87309"/>
              </p:ext>
            </p:extLst>
          </p:nvPr>
        </p:nvGraphicFramePr>
        <p:xfrm>
          <a:off x="565483" y="1123444"/>
          <a:ext cx="11353798" cy="54062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6394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5987404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1644923">
                <a:tc gridSpan="2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С 3 до 5 млн. рублей повышен ценовой порог, допускающий проведение закупок у единственного поставщика в электронной форме с использованием электронных площадок. Установлен лимит годового объема таких закупок –  до 100 млн рублей. Указанные закупки исключены из состава годового объема закупок, предусмотренного пунктами 4 – 5.1 части 1 статьи 93 Закона №44-ФЗ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Заказчик был вправе проводить закупку по пунктам 4–5.2 части 1 статьи 93 в электронной форме по части 12 на сумму до 3 млн руб.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(</a:t>
                      </a:r>
                      <a:r>
                        <a:rPr lang="ru-RU" sz="1500" u="sng" dirty="0">
                          <a:effectLst/>
                          <a:hlinkClick r:id="rId8" tooltip="12. Закупка товара в случаях, предусмотренных пунктами 4 и 5.2 части 1 настоящей статьи, может осуществляться в электронной форме с использованием электронной площадки на сумму, не..."/>
                        </a:rPr>
                        <a:t>ч. 12 ст. 93 Закона № 44-ФЗ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Заказчик вправе проводить закупку по пунктам 4–5.2 части 1 статьи 93 в электронной форме по части 12 на сумму до 5 млн руб.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(</a:t>
                      </a:r>
                      <a:r>
                        <a:rPr lang="ru-RU" sz="1500" u="sng" dirty="0">
                          <a:effectLst/>
                          <a:hlinkClick r:id="rId9"/>
                        </a:rPr>
                        <a:t>подп. «в» п. 4 Закона № 154-ФЗ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Не было отдельного годового лимита по объему закупок у </a:t>
                      </a:r>
                      <a:r>
                        <a:rPr lang="ru-RU" sz="1500" dirty="0" err="1">
                          <a:effectLst/>
                        </a:rPr>
                        <a:t>едпоставщика</a:t>
                      </a:r>
                      <a:r>
                        <a:rPr lang="ru-RU" sz="1500" dirty="0">
                          <a:effectLst/>
                        </a:rPr>
                        <a:t> в электронной форме.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Заказчики использовали общие лимиты для пунктов 4, 5, 5.1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(</a:t>
                      </a:r>
                      <a:r>
                        <a:rPr lang="ru-RU" sz="1500" u="sng" dirty="0">
                          <a:effectLst/>
                          <a:hlinkClick r:id="rId8" tooltip="12. Закупка товара в случаях, предусмотренных пунктами 4 и 5.2 части 1 настоящей статьи, может осуществляться в электронной форме с использованием электронной площадки на сумму, не..."/>
                        </a:rPr>
                        <a:t>ч. 12 ст. 93 Закона № 44-ФЗ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Годовой объем закупок у </a:t>
                      </a:r>
                      <a:r>
                        <a:rPr lang="ru-RU" sz="1500" dirty="0" err="1">
                          <a:effectLst/>
                        </a:rPr>
                        <a:t>едпоставщика</a:t>
                      </a:r>
                      <a:r>
                        <a:rPr lang="ru-RU" sz="1500" dirty="0">
                          <a:effectLst/>
                        </a:rPr>
                        <a:t> в электронной форме не должен превышать 100 млн руб.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(</a:t>
                      </a:r>
                      <a:r>
                        <a:rPr lang="ru-RU" sz="1500" u="sng" dirty="0">
                          <a:effectLst/>
                          <a:hlinkClick r:id="rId9"/>
                        </a:rPr>
                        <a:t>подп. «в» п. 4 Закона № 154-ФЗ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Нормы не было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(</a:t>
                      </a:r>
                      <a:r>
                        <a:rPr lang="ru-RU" sz="1500" u="sng" dirty="0">
                          <a:effectLst/>
                          <a:hlinkClick r:id="rId10" tooltip="осуществление закупки товара, работы или услуги на сумму, не превышающую ста тысяч рублей."/>
                        </a:rPr>
                        <a:t>п. 4–5.1 ч. 1 ст. 93 Закона № 44-ФЗ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Закупки по </a:t>
                      </a:r>
                      <a:r>
                        <a:rPr lang="ru-RU" sz="1500" u="sng" dirty="0">
                          <a:effectLst/>
                          <a:hlinkClick r:id="rId8" tooltip="12. Закупка товара в случаях, предусмотренных пунктами 4 и 5.2 части 1 настоящей статьи, может осуществляться в электронной форме с использованием электронной площадки на сумму, не..."/>
                        </a:rPr>
                        <a:t>части 12</a:t>
                      </a:r>
                      <a:r>
                        <a:rPr lang="ru-RU" sz="1500" dirty="0">
                          <a:effectLst/>
                        </a:rPr>
                        <a:t> статьи 93 Закона № 44-ФЗ не учитываются в годовом объеме закупок по пунктам </a:t>
                      </a:r>
                      <a:r>
                        <a:rPr lang="ru-RU" sz="1500" u="sng" dirty="0">
                          <a:effectLst/>
                          <a:hlinkClick r:id="rId10" tooltip="осуществление закупки товара, работы или услуги на сумму, не превышающую ста тысяч рублей."/>
                        </a:rPr>
                        <a:t>4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ru-RU" sz="1500" u="sng" dirty="0">
                          <a:effectLst/>
                          <a:hlinkClick r:id="rId11" tooltip="осуществление закупки товара, работы или услуги государственным или муниципальным учреждением культуры, уставными целями деятельности которого являются сохранение, использование и..."/>
                        </a:rPr>
                        <a:t>5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ru-RU" sz="1500" u="sng" dirty="0">
                          <a:effectLst/>
                          <a:hlinkClick r:id="rId12" tooltip="5.1) осуществление закупки медицинских изделий и расходных материалов, если такая закупка осуществляется в электронной форме в отношении медицинских изделий и расходных материалов,.."/>
                        </a:rPr>
                        <a:t>5.1</a:t>
                      </a:r>
                      <a:r>
                        <a:rPr lang="ru-RU" sz="1500" dirty="0">
                          <a:effectLst/>
                        </a:rPr>
                        <a:t> части 1 статьи 93 Закона № 44-ФЗ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(</a:t>
                      </a:r>
                      <a:r>
                        <a:rPr lang="ru-RU" sz="1500" u="sng" dirty="0">
                          <a:effectLst/>
                          <a:hlinkClick r:id="rId13"/>
                        </a:rPr>
                        <a:t>подп. «а» п. 4 Закона № 154-ФЗ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156023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8456" y="127152"/>
            <a:ext cx="7417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Электронная закупка у единственного поставщика </a:t>
            </a:r>
            <a:endParaRPr lang="ru-RU" dirty="0" smtClean="0"/>
          </a:p>
          <a:p>
            <a:r>
              <a:rPr lang="ru-RU" i="1" dirty="0" smtClean="0"/>
              <a:t>(далее – электронный </a:t>
            </a:r>
            <a:r>
              <a:rPr lang="ru-RU" i="1" dirty="0" err="1"/>
              <a:t>едпоставщик</a:t>
            </a:r>
            <a:r>
              <a:rPr lang="ru-RU" i="1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199899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B4D577-7449-4D6B-A1DB-DB970ABB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248473"/>
              </p:ext>
            </p:extLst>
          </p:nvPr>
        </p:nvGraphicFramePr>
        <p:xfrm>
          <a:off x="565484" y="0"/>
          <a:ext cx="11353800" cy="5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6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00125"/>
              </p:ext>
            </p:extLst>
          </p:nvPr>
        </p:nvGraphicFramePr>
        <p:xfrm>
          <a:off x="931179" y="1812023"/>
          <a:ext cx="9848674" cy="4070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38966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5309708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13878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Сокращен срок согласования  контрольным органом в сфере закупок заключения контракта с единственным поставщиком по несостоявшимся закупкам с 10 до 8 рабочих дней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6506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2032145">
                <a:tc>
                  <a:txBody>
                    <a:bodyPr/>
                    <a:lstStyle/>
                    <a:p>
                      <a:r>
                        <a:rPr lang="ru-RU" sz="1400" dirty="0"/>
                        <a:t>Контрольный орган обязан был рассмотреть обращение о согласовании заключения контракта с </a:t>
                      </a:r>
                      <a:r>
                        <a:rPr lang="ru-RU" sz="1400" dirty="0" err="1"/>
                        <a:t>едпоставщиком</a:t>
                      </a:r>
                      <a:r>
                        <a:rPr lang="ru-RU" sz="1400" dirty="0"/>
                        <a:t> в течение 10 рабочих дней со дня, следующего за днем поступления обращения</a:t>
                      </a:r>
                    </a:p>
                    <a:p>
                      <a:r>
                        <a:rPr lang="ru-RU" sz="1400" dirty="0"/>
                        <a:t>(ч. 8 ст. 93 Закона № 44-ФЗ)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Контрольный орган обязан рассмотреть обращение о согласовании заключения контракта с </a:t>
                      </a:r>
                      <a:r>
                        <a:rPr lang="ru-RU" sz="1400" dirty="0" err="1"/>
                        <a:t>едпоставщиком</a:t>
                      </a:r>
                      <a:r>
                        <a:rPr lang="ru-RU" sz="1400" dirty="0"/>
                        <a:t> в течение 8 рабочих дней со дня, следующего за днем поступления обращения</a:t>
                      </a:r>
                    </a:p>
                    <a:p>
                      <a:r>
                        <a:rPr lang="ru-RU" sz="1400" dirty="0"/>
                        <a:t>(подп. «б» п. 4 Закона № 154-ФЗ)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6449" y="343775"/>
            <a:ext cx="925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контракта с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едпоставщиком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контрольными органами в сфере закупок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034569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B4D577-7449-4D6B-A1DB-DB970ABB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118230"/>
              </p:ext>
            </p:extLst>
          </p:nvPr>
        </p:nvGraphicFramePr>
        <p:xfrm>
          <a:off x="565484" y="0"/>
          <a:ext cx="11353800" cy="5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7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32047"/>
              </p:ext>
            </p:extLst>
          </p:nvPr>
        </p:nvGraphicFramePr>
        <p:xfrm>
          <a:off x="1166970" y="1156524"/>
          <a:ext cx="9899009" cy="26975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62164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5336845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9196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После </a:t>
                      </a:r>
                      <a:r>
                        <a:rPr lang="ru-RU" sz="1800" dirty="0"/>
                        <a:t>вступления в силу изменений по 44-ФЗ – с 9 мая можно будет заключать контракт со вторым участником, даже если он не попал в РНП. При условии, что он не смог исполнить сделку по не зависящим от него причинам.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431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1346673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Основания не было.</a:t>
                      </a:r>
                    </a:p>
                    <a:p>
                      <a:r>
                        <a:rPr lang="ru-RU" sz="1400" dirty="0"/>
                        <a:t>Заказчик был вправе заключить контракт со вторым участником после одностороннего отказа, только когда сведения о победителе внесли в РНП</a:t>
                      </a:r>
                    </a:p>
                    <a:p>
                      <a:r>
                        <a:rPr lang="ru-RU" sz="1400" dirty="0"/>
                        <a:t>(ч. 17.1 ст. 95 Закона № 44-ФЗ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Заказчик вправе заключать контракт со вторым участником закупки, если победитель не смог исполнить контракт по не зависящим от него причинам и его не включили в РНП</a:t>
                      </a:r>
                    </a:p>
                    <a:p>
                      <a:r>
                        <a:rPr lang="ru-RU" sz="1400" dirty="0"/>
                        <a:t>(п. 5 Закона № 154-ФЗ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</a:tbl>
          </a:graphicData>
        </a:graphic>
      </p:graphicFrame>
      <p:sp>
        <p:nvSpPr>
          <p:cNvPr id="3" name="Полилиния 19">
            <a:extLst>
              <a:ext uri="{FF2B5EF4-FFF2-40B4-BE49-F238E27FC236}">
                <a16:creationId xmlns:a16="http://schemas.microsoft.com/office/drawing/2014/main" id="{78FA47A2-D60A-267C-498D-EF7BB9D5E3E7}"/>
              </a:ext>
            </a:extLst>
          </p:cNvPr>
          <p:cNvSpPr/>
          <p:nvPr/>
        </p:nvSpPr>
        <p:spPr>
          <a:xfrm>
            <a:off x="470235" y="3669388"/>
            <a:ext cx="11353799" cy="2200602"/>
          </a:xfrm>
          <a:custGeom>
            <a:avLst/>
            <a:gdLst>
              <a:gd name="connsiteX0" fmla="*/ 0 w 8640960"/>
              <a:gd name="connsiteY0" fmla="*/ 126378 h 758254"/>
              <a:gd name="connsiteX1" fmla="*/ 126378 w 8640960"/>
              <a:gd name="connsiteY1" fmla="*/ 0 h 758254"/>
              <a:gd name="connsiteX2" fmla="*/ 8514582 w 8640960"/>
              <a:gd name="connsiteY2" fmla="*/ 0 h 758254"/>
              <a:gd name="connsiteX3" fmla="*/ 8640960 w 8640960"/>
              <a:gd name="connsiteY3" fmla="*/ 126378 h 758254"/>
              <a:gd name="connsiteX4" fmla="*/ 8640960 w 8640960"/>
              <a:gd name="connsiteY4" fmla="*/ 631876 h 758254"/>
              <a:gd name="connsiteX5" fmla="*/ 8514582 w 8640960"/>
              <a:gd name="connsiteY5" fmla="*/ 758254 h 758254"/>
              <a:gd name="connsiteX6" fmla="*/ 126378 w 8640960"/>
              <a:gd name="connsiteY6" fmla="*/ 758254 h 758254"/>
              <a:gd name="connsiteX7" fmla="*/ 0 w 8640960"/>
              <a:gd name="connsiteY7" fmla="*/ 631876 h 758254"/>
              <a:gd name="connsiteX8" fmla="*/ 0 w 8640960"/>
              <a:gd name="connsiteY8" fmla="*/ 126378 h 75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758254">
                <a:moveTo>
                  <a:pt x="0" y="126378"/>
                </a:moveTo>
                <a:cubicBezTo>
                  <a:pt x="0" y="56581"/>
                  <a:pt x="56581" y="0"/>
                  <a:pt x="126378" y="0"/>
                </a:cubicBezTo>
                <a:lnTo>
                  <a:pt x="8514582" y="0"/>
                </a:lnTo>
                <a:cubicBezTo>
                  <a:pt x="8584379" y="0"/>
                  <a:pt x="8640960" y="56581"/>
                  <a:pt x="8640960" y="126378"/>
                </a:cubicBezTo>
                <a:lnTo>
                  <a:pt x="8640960" y="631876"/>
                </a:lnTo>
                <a:cubicBezTo>
                  <a:pt x="8640960" y="701673"/>
                  <a:pt x="8584379" y="758254"/>
                  <a:pt x="8514582" y="758254"/>
                </a:cubicBezTo>
                <a:lnTo>
                  <a:pt x="126378" y="758254"/>
                </a:lnTo>
                <a:cubicBezTo>
                  <a:pt x="56581" y="758254"/>
                  <a:pt x="0" y="701673"/>
                  <a:pt x="0" y="631876"/>
                </a:cubicBezTo>
                <a:lnTo>
                  <a:pt x="0" y="12637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Получается, что </a:t>
            </a:r>
            <a:r>
              <a:rPr lang="ru-RU" b="1" dirty="0"/>
              <a:t>НЕЛЬЗЯ</a:t>
            </a:r>
            <a:r>
              <a:rPr lang="ru-RU" dirty="0"/>
              <a:t> будет заключить контракт со вторым участником в двух случаях: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/>
          </a:p>
          <a:p>
            <a:r>
              <a:rPr lang="ru-RU" sz="1400" dirty="0"/>
              <a:t>1. Когда поставщика не включают в РНП по причинам, которые не связаны с обстоятельствами непреодолимой силы. Тут речь идет об одностороннем расторжении со стороны заказчика. В этом случае он направляет сведения о поставщике в ФАС. Если контролеры не включат поставщика в РНП, так как он не смог исполнить сделку по не зависящим от него причинам – заказчик может подписать контракт со вторым участником. Если поставщик избежит РНП по иным основаниям – заключать сделку со вторым участником нельзя. Так может получиться, когда заказчик, например, например нарушит правила расторжения контракта. Тогда придется провести новую закупку.</a:t>
            </a:r>
          </a:p>
          <a:p>
            <a:r>
              <a:rPr lang="ru-RU" sz="1400" dirty="0"/>
              <a:t>2. Когда заказчик расторгает контракт на основании пункта 1 части 15 статьи 95 Закона № 44-ФЗ. Речь о случаях, когда победитель предоставляет недостоверную информацию. Или заказчик обнаруживает, что поставщик или товар не отвечают требованиям извещения. </a:t>
            </a:r>
            <a:r>
              <a:rPr lang="ru-RU" sz="1400" dirty="0"/>
              <a:t>Тогда поставщика не включают в РНП, но заключить контракт со вторым участником нельзя.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3049" y="325527"/>
            <a:ext cx="4867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со вторым участником 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968" y="6001564"/>
            <a:ext cx="10858500" cy="692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Напоминаем: </a:t>
            </a:r>
            <a:r>
              <a:rPr lang="ru-RU" sz="1600" dirty="0"/>
              <a:t>контракт со вторым участником заключается в той же форме и по тем же правилам, что и расторгнутый. Когда расторгаете контракт, заключенный по результатам электронных процедур, то сделку со вторым участником заключаете через ЕИС.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96095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B4D577-7449-4D6B-A1DB-DB970ABB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776655"/>
              </p:ext>
            </p:extLst>
          </p:nvPr>
        </p:nvGraphicFramePr>
        <p:xfrm>
          <a:off x="565484" y="0"/>
          <a:ext cx="11353800" cy="553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8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6ADA8-8290-4D96-AD0F-1E280B75D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2" y="127152"/>
            <a:ext cx="854736" cy="8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38A6C5-5B24-40FD-A839-62F8BF4F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1879"/>
              </p:ext>
            </p:extLst>
          </p:nvPr>
        </p:nvGraphicFramePr>
        <p:xfrm>
          <a:off x="494602" y="1109040"/>
          <a:ext cx="11353798" cy="402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6394">
                  <a:extLst>
                    <a:ext uri="{9D8B030D-6E8A-4147-A177-3AD203B41FA5}">
                      <a16:colId xmlns:a16="http://schemas.microsoft.com/office/drawing/2014/main" val="3379392357"/>
                    </a:ext>
                  </a:extLst>
                </a:gridCol>
                <a:gridCol w="5987404">
                  <a:extLst>
                    <a:ext uri="{9D8B030D-6E8A-4147-A177-3AD203B41FA5}">
                      <a16:colId xmlns:a16="http://schemas.microsoft.com/office/drawing/2014/main" val="1053594643"/>
                    </a:ext>
                  </a:extLst>
                </a:gridCol>
              </a:tblGrid>
              <a:tr h="1605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01.01.2025 продлена возможность осуществления закупок, предметом которых одновременно является подготовка проектной документации и (или) выполнение инженерных изысканий, выполнение работ по строительству, реконструкции и (или) капитальному ремонту объекта капитального строительства, поставка оборудования (контракты «под ключ»)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8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Заказчики были вправе провести комплексную закупку по </a:t>
                      </a:r>
                      <a:r>
                        <a:rPr lang="ru-RU" sz="1800" u="sng" dirty="0">
                          <a:effectLst/>
                          <a:hlinkClick r:id="rId8" tooltip="56. До 1 января 2024 года предметом контракта может быть одновременно подготовка проектной документации и (или) выполнение инженерных изысканий, выполнение работ по строительству,..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части 56</a:t>
                      </a:r>
                      <a:r>
                        <a:rPr lang="ru-RU" sz="1800" dirty="0">
                          <a:effectLst/>
                        </a:rPr>
                        <a:t> статьи 112 Закона № 44-ФЗ и закупку под ключ по </a:t>
                      </a:r>
                      <a:r>
                        <a:rPr lang="ru-RU" sz="1800" u="sng" dirty="0">
                          <a:effectLst/>
                          <a:hlinkClick r:id="rId9" tooltip="63.1. До 1 января 2024 года в случае, если проектной документацией объекта капитального строительства предусмотрено оборудование, необходимое для обеспечения эксплуатации такого объекта,..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части 63.1</a:t>
                      </a:r>
                      <a:r>
                        <a:rPr lang="ru-RU" sz="1800" dirty="0">
                          <a:effectLst/>
                        </a:rPr>
                        <a:t> статьи 112 Закона № 44-ФЗ до 1 января 2024 года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Заказчики вправе провести комплексную закупку по </a:t>
                      </a:r>
                      <a:r>
                        <a:rPr lang="ru-RU" sz="1600" u="sng" dirty="0">
                          <a:effectLst/>
                          <a:hlinkClick r:id="rId8" tooltip="56. До 1 января 2024 года предметом контракта может быть одновременно подготовка проектной документации и (или) выполнение инженерных изысканий, выполнение работ по строительству,..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части 56</a:t>
                      </a:r>
                      <a:r>
                        <a:rPr lang="ru-RU" sz="1600" dirty="0">
                          <a:effectLst/>
                        </a:rPr>
                        <a:t> статьи 112 Закона № 44-ФЗ и закупку под ключ по </a:t>
                      </a:r>
                      <a:r>
                        <a:rPr lang="ru-RU" sz="1600" u="sng" dirty="0">
                          <a:effectLst/>
                          <a:hlinkClick r:id="rId9" tooltip="63.1. До 1 января 2024 года в случае, если проектной документацией объекта капитального строительства предусмотрено оборудование, необходимое для обеспечения эксплуатации такого объекта,..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части 63.1</a:t>
                      </a:r>
                      <a:r>
                        <a:rPr lang="ru-RU" sz="1600" dirty="0">
                          <a:effectLst/>
                        </a:rPr>
                        <a:t> статьи 112 Закона № 44-ФЗ до 1 января 2025 года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549274272"/>
                  </a:ext>
                </a:extLst>
              </a:tr>
              <a:tr h="91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Нормы не было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u="none" dirty="0">
                          <a:effectLst/>
                        </a:rPr>
                        <a:t>(</a:t>
                      </a:r>
                      <a:r>
                        <a:rPr lang="ru-RU" sz="1600" u="none" dirty="0">
                          <a:effectLst/>
                          <a:hlinkClick r:id="rId10" tooltip="Статья 112. Заключительные положени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ч. 61.1 ст. 112 Закона № 44-ФЗ</a:t>
                      </a:r>
                      <a:r>
                        <a:rPr lang="ru-RU" sz="1600" u="none" dirty="0">
                          <a:effectLst/>
                        </a:rPr>
                        <a:t>)</a:t>
                      </a:r>
                      <a:endParaRPr lang="ru-RU" sz="16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Заказчики вправе устанавливать разные размеры аванса для отдельных этапов комплексных строительных контрактов по </a:t>
                      </a:r>
                      <a:r>
                        <a:rPr lang="ru-RU" sz="1600" u="sng" dirty="0">
                          <a:effectLst/>
                          <a:hlinkClick r:id="rId8" tooltip="56. До 1 января 2024 года предметом контракта может быть одновременно подготовка проектной документации и (или) выполнение инженерных изысканий, выполнение работ по строительству,..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части 56</a:t>
                      </a:r>
                      <a:r>
                        <a:rPr lang="ru-RU" sz="1600" dirty="0">
                          <a:effectLst/>
                        </a:rPr>
                        <a:t> статьи 112 Закона № 44-ФЗ, в том числе не выплачивать его на этапе проектных и изыскательских работ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600" u="sng" dirty="0"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подп. «б» п. 8 Закона № 154-ФЗ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11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7042" y="300706"/>
            <a:ext cx="4912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закупки под ключ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2977025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994" y="3283624"/>
            <a:ext cx="555472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3AA6-1226-476D-94CB-B3E2894BFAE3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24" y="1467096"/>
            <a:ext cx="1583066" cy="1583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683080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4940</TotalTime>
  <Words>1262</Words>
  <Application>Microsoft Office PowerPoint</Application>
  <PresentationFormat>Широкоэкранный</PresentationFormat>
  <Paragraphs>100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221</cp:revision>
  <cp:lastPrinted>2023-05-19T02:54:37Z</cp:lastPrinted>
  <dcterms:created xsi:type="dcterms:W3CDTF">2019-07-09T05:38:04Z</dcterms:created>
  <dcterms:modified xsi:type="dcterms:W3CDTF">2023-05-19T03:55:18Z</dcterms:modified>
</cp:coreProperties>
</file>