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6" r:id="rId3"/>
    <p:sldId id="262" r:id="rId4"/>
    <p:sldId id="263" r:id="rId5"/>
    <p:sldId id="287" r:id="rId6"/>
    <p:sldId id="288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31EE-37CF-4515-AAD5-F9029585692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3409-0A10-4EF4-A308-85EC8EBA7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50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31EE-37CF-4515-AAD5-F9029585692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3409-0A10-4EF4-A308-85EC8EBA7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84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31EE-37CF-4515-AAD5-F9029585692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3409-0A10-4EF4-A308-85EC8EBA7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68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31EE-37CF-4515-AAD5-F9029585692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3409-0A10-4EF4-A308-85EC8EBA7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417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31EE-37CF-4515-AAD5-F9029585692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3409-0A10-4EF4-A308-85EC8EBA7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95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31EE-37CF-4515-AAD5-F9029585692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3409-0A10-4EF4-A308-85EC8EBA7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14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31EE-37CF-4515-AAD5-F9029585692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3409-0A10-4EF4-A308-85EC8EBA7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813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31EE-37CF-4515-AAD5-F9029585692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3409-0A10-4EF4-A308-85EC8EBA7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701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31EE-37CF-4515-AAD5-F9029585692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3409-0A10-4EF4-A308-85EC8EBA7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52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31EE-37CF-4515-AAD5-F9029585692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3409-0A10-4EF4-A308-85EC8EBA7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73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31EE-37CF-4515-AAD5-F9029585692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3409-0A10-4EF4-A308-85EC8EBA7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4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131EE-37CF-4515-AAD5-F9029585692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E3409-0A10-4EF4-A308-85EC8EBA7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12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461623A0558FD9B72582DCAA542CDE02354E1498877EB80A2EFFE6D197D080B47142E3B0B3EEB42E361F2EF417118823BFED6259DC3713F1o8i6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5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05200" cy="5810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6176" y="5432208"/>
            <a:ext cx="9715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Афанасьев Степан Степанович – заместитель начальника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персонифицированного учета и обработки информации №1 г. Якутск.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3816" y="2754344"/>
            <a:ext cx="10725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для ведения индивидуального (персонифицированного) учета и сведения о начисленных страховых взносах на обязательное социальное страхование от несчастных случаев на производстве и профессиональных заболеваний (ЕФС-1)»</a:t>
            </a:r>
            <a:endParaRPr lang="ru-RU" sz="25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06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05200" cy="58102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143" y="968794"/>
            <a:ext cx="11200566" cy="534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17294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05200" cy="58102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411" y="1082842"/>
            <a:ext cx="11467209" cy="514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2021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338" y="926432"/>
            <a:ext cx="11705061" cy="400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05200" cy="581025"/>
          </a:xfrm>
          <a:prstGeom prst="rect">
            <a:avLst/>
          </a:prstGeom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1564105" y="2490537"/>
            <a:ext cx="1143000" cy="601579"/>
          </a:xfrm>
          <a:prstGeom prst="flowChartAlternateProcess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444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907" y="606342"/>
            <a:ext cx="11492914" cy="587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05200" cy="581025"/>
          </a:xfrm>
          <a:prstGeom prst="rect">
            <a:avLst/>
          </a:prstGeom>
        </p:spPr>
      </p:pic>
      <p:sp>
        <p:nvSpPr>
          <p:cNvPr id="8" name="Блок-схема: узел 7"/>
          <p:cNvSpPr/>
          <p:nvPr/>
        </p:nvSpPr>
        <p:spPr>
          <a:xfrm>
            <a:off x="7363325" y="4824663"/>
            <a:ext cx="264696" cy="300790"/>
          </a:xfrm>
          <a:prstGeom prst="flowChartConnecto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479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05200" cy="581025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9254" y="472831"/>
            <a:ext cx="8953500" cy="600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Кольцо 4"/>
          <p:cNvSpPr/>
          <p:nvPr/>
        </p:nvSpPr>
        <p:spPr>
          <a:xfrm>
            <a:off x="10792325" y="782053"/>
            <a:ext cx="914400" cy="914400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5715000" y="1900989"/>
            <a:ext cx="180474" cy="204537"/>
          </a:xfrm>
          <a:prstGeom prst="flowChartConnecto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 flipV="1">
            <a:off x="5690937" y="3862136"/>
            <a:ext cx="204537" cy="264695"/>
          </a:xfrm>
          <a:prstGeom prst="flowChartConnecto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5690938" y="5161547"/>
            <a:ext cx="216568" cy="252663"/>
          </a:xfrm>
          <a:prstGeom prst="flowChartConnecto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339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5346" y="590937"/>
            <a:ext cx="8767323" cy="591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05200" cy="581025"/>
          </a:xfrm>
          <a:prstGeom prst="rect">
            <a:avLst/>
          </a:prstGeom>
        </p:spPr>
      </p:pic>
      <p:sp>
        <p:nvSpPr>
          <p:cNvPr id="7" name="Рамка 6"/>
          <p:cNvSpPr/>
          <p:nvPr/>
        </p:nvSpPr>
        <p:spPr>
          <a:xfrm>
            <a:off x="10419347" y="770021"/>
            <a:ext cx="914400" cy="914400"/>
          </a:xfrm>
          <a:prstGeom prst="fra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5618748" y="1973179"/>
            <a:ext cx="156410" cy="228600"/>
          </a:xfrm>
          <a:prstGeom prst="flowChartConnector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 flipH="1">
            <a:off x="5594683" y="3886200"/>
            <a:ext cx="228599" cy="372979"/>
          </a:xfrm>
          <a:prstGeom prst="flowChartConnector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 flipH="1" flipV="1">
            <a:off x="5594683" y="5089357"/>
            <a:ext cx="252663" cy="421106"/>
          </a:xfrm>
          <a:prstGeom prst="flowChartConnector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241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05200" cy="581025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340" y="1130968"/>
            <a:ext cx="101822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Рамка 4"/>
          <p:cNvSpPr/>
          <p:nvPr/>
        </p:nvSpPr>
        <p:spPr>
          <a:xfrm>
            <a:off x="10804357" y="1239253"/>
            <a:ext cx="914400" cy="914400"/>
          </a:xfrm>
          <a:prstGeom prst="fra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 flipH="1">
            <a:off x="5378116" y="4343400"/>
            <a:ext cx="288758" cy="409074"/>
          </a:xfrm>
          <a:prstGeom prst="flowChartConnector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 flipV="1">
            <a:off x="5378117" y="2719137"/>
            <a:ext cx="240630" cy="324852"/>
          </a:xfrm>
          <a:prstGeom prst="flowChartConnector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937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05200" cy="581025"/>
          </a:xfrm>
          <a:prstGeom prst="rect">
            <a:avLst/>
          </a:prstGeom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1234" y="914150"/>
            <a:ext cx="10536659" cy="477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29743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05200" cy="581025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077" y="1037474"/>
            <a:ext cx="10843077" cy="390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Кольцо 4"/>
          <p:cNvSpPr/>
          <p:nvPr/>
        </p:nvSpPr>
        <p:spPr>
          <a:xfrm>
            <a:off x="11225461" y="1215191"/>
            <a:ext cx="757991" cy="745957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5630779" y="2755232"/>
            <a:ext cx="276725" cy="360948"/>
          </a:xfrm>
          <a:prstGeom prst="flowChartConnecto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5570622" y="4415589"/>
            <a:ext cx="360946" cy="397043"/>
          </a:xfrm>
          <a:prstGeom prst="flowChartConnecto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641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05200" cy="581025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467" y="1118937"/>
            <a:ext cx="101822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Рамка 4"/>
          <p:cNvSpPr/>
          <p:nvPr/>
        </p:nvSpPr>
        <p:spPr>
          <a:xfrm>
            <a:off x="10984831" y="1275347"/>
            <a:ext cx="914400" cy="914400"/>
          </a:xfrm>
          <a:prstGeom prst="fra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 flipH="1">
            <a:off x="5450303" y="4343400"/>
            <a:ext cx="228602" cy="372979"/>
          </a:xfrm>
          <a:prstGeom prst="flowChartConnector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 flipH="1" flipV="1">
            <a:off x="5450305" y="2719136"/>
            <a:ext cx="240632" cy="360948"/>
          </a:xfrm>
          <a:prstGeom prst="flowChartConnector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815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5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05200" cy="581025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200924"/>
              </p:ext>
            </p:extLst>
          </p:nvPr>
        </p:nvGraphicFramePr>
        <p:xfrm>
          <a:off x="443230" y="983774"/>
          <a:ext cx="11142218" cy="547600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750107">
                  <a:extLst>
                    <a:ext uri="{9D8B030D-6E8A-4147-A177-3AD203B41FA5}">
                      <a16:colId xmlns:a16="http://schemas.microsoft.com/office/drawing/2014/main" val="1658855106"/>
                    </a:ext>
                  </a:extLst>
                </a:gridCol>
                <a:gridCol w="3750107">
                  <a:extLst>
                    <a:ext uri="{9D8B030D-6E8A-4147-A177-3AD203B41FA5}">
                      <a16:colId xmlns:a16="http://schemas.microsoft.com/office/drawing/2014/main" val="969530446"/>
                    </a:ext>
                  </a:extLst>
                </a:gridCol>
                <a:gridCol w="3642004">
                  <a:extLst>
                    <a:ext uri="{9D8B030D-6E8A-4147-A177-3AD203B41FA5}">
                      <a16:colId xmlns:a16="http://schemas.microsoft.com/office/drawing/2014/main" val="1521665157"/>
                    </a:ext>
                  </a:extLst>
                </a:gridCol>
              </a:tblGrid>
              <a:tr h="79592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«Сведения для ведения индивидуального (персонифицированного) учета и сведения о начисленных страховых взносах на обязательное социальное страхование от несчастных случаев на производстве и профессиональных заболеваний (ЕФС-1)»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843953"/>
                  </a:ext>
                </a:extLst>
              </a:tr>
              <a:tr h="45765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Раздел 1 «Сведения о трудовой (иной) деятельности, страховом стаже, заработной плате и дополнительных страховых взносах на накопительную пенсию»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400065"/>
                  </a:ext>
                </a:extLst>
              </a:tr>
              <a:tr h="137297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Подраздел 1.1 «Сведения о трудовой (иной) деятельности»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Для кадровых мероприятий "Прием", "Приостановление", "Возобновление", "Увольнение". 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Не позднее следующего рабочего дня со дня издания соответствующего приказа,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2366476"/>
                  </a:ext>
                </a:extLst>
              </a:tr>
              <a:tr h="950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Для мероприятий "Начало договора ГПХ", "Окончание договора ГПХ"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По договорам ГПХ не позднее следующего рабочего дня со дня подписания (расторжения) договора.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1905661"/>
                  </a:ext>
                </a:extLst>
              </a:tr>
              <a:tr h="18306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Для кадровых мероприятий "Перевод", "Переименование"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Ежемесячно, не позднее 25-го числа месяца, следующего за месяцем издания соответствующего приказа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6258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32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05200" cy="581025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9067" y="750721"/>
            <a:ext cx="10028767" cy="545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10612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05200" cy="581025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990" y="565024"/>
            <a:ext cx="8795084" cy="594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Кольцо 4"/>
          <p:cNvSpPr/>
          <p:nvPr/>
        </p:nvSpPr>
        <p:spPr>
          <a:xfrm>
            <a:off x="10696071" y="697834"/>
            <a:ext cx="757991" cy="745957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 flipV="1">
            <a:off x="3621505" y="3140241"/>
            <a:ext cx="3092116" cy="601579"/>
          </a:xfrm>
          <a:prstGeom prst="flowChartConnecto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3609474" y="5101389"/>
            <a:ext cx="3256547" cy="637674"/>
          </a:xfrm>
          <a:prstGeom prst="flowChartConnecto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788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05200" cy="581025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223" y="648202"/>
            <a:ext cx="1022985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Рамка 4"/>
          <p:cNvSpPr/>
          <p:nvPr/>
        </p:nvSpPr>
        <p:spPr>
          <a:xfrm>
            <a:off x="10996863" y="806116"/>
            <a:ext cx="914400" cy="914400"/>
          </a:xfrm>
          <a:prstGeom prst="fra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 flipV="1">
            <a:off x="5618747" y="3729787"/>
            <a:ext cx="300790" cy="493295"/>
          </a:xfrm>
          <a:prstGeom prst="flowChartConnector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 flipV="1">
            <a:off x="7146758" y="3801977"/>
            <a:ext cx="288758" cy="397044"/>
          </a:xfrm>
          <a:prstGeom prst="flowChartConnector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478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05200" cy="581025"/>
          </a:xfrm>
          <a:prstGeom prst="rect">
            <a:avLst/>
          </a:prstGeom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346" y="1245769"/>
            <a:ext cx="11168357" cy="422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220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05200" cy="581025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4888" y="1128713"/>
            <a:ext cx="1018222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Блок-схема: узел 5"/>
          <p:cNvSpPr/>
          <p:nvPr/>
        </p:nvSpPr>
        <p:spPr>
          <a:xfrm flipV="1">
            <a:off x="5522495" y="3753853"/>
            <a:ext cx="589547" cy="385010"/>
          </a:xfrm>
          <a:prstGeom prst="flowChartConnecto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12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05200" cy="581025"/>
          </a:xfrm>
          <a:prstGeom prst="rect">
            <a:avLst/>
          </a:prstGeom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4278" y="1009149"/>
            <a:ext cx="8749325" cy="4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32741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05200" cy="581025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726" y="742951"/>
            <a:ext cx="11686261" cy="503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Блок-схема: узел 4"/>
          <p:cNvSpPr/>
          <p:nvPr/>
        </p:nvSpPr>
        <p:spPr>
          <a:xfrm flipH="1" flipV="1">
            <a:off x="10214811" y="3801976"/>
            <a:ext cx="1094872" cy="1648327"/>
          </a:xfrm>
          <a:prstGeom prst="flowChartConnecto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 flipH="1" flipV="1">
            <a:off x="9926053" y="3729784"/>
            <a:ext cx="1419726" cy="2081468"/>
          </a:xfrm>
          <a:prstGeom prst="flowChartConnector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303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05200" cy="58102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2658979"/>
            <a:ext cx="10515600" cy="13595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056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5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05200" cy="581025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39103"/>
              </p:ext>
            </p:extLst>
          </p:nvPr>
        </p:nvGraphicFramePr>
        <p:xfrm>
          <a:off x="571246" y="778034"/>
          <a:ext cx="10895331" cy="539416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667013">
                  <a:extLst>
                    <a:ext uri="{9D8B030D-6E8A-4147-A177-3AD203B41FA5}">
                      <a16:colId xmlns:a16="http://schemas.microsoft.com/office/drawing/2014/main" val="1915004925"/>
                    </a:ext>
                  </a:extLst>
                </a:gridCol>
                <a:gridCol w="3667013">
                  <a:extLst>
                    <a:ext uri="{9D8B030D-6E8A-4147-A177-3AD203B41FA5}">
                      <a16:colId xmlns:a16="http://schemas.microsoft.com/office/drawing/2014/main" val="2392000923"/>
                    </a:ext>
                  </a:extLst>
                </a:gridCol>
                <a:gridCol w="3561305">
                  <a:extLst>
                    <a:ext uri="{9D8B030D-6E8A-4147-A177-3AD203B41FA5}">
                      <a16:colId xmlns:a16="http://schemas.microsoft.com/office/drawing/2014/main" val="1501830857"/>
                    </a:ext>
                  </a:extLst>
                </a:gridCol>
              </a:tblGrid>
              <a:tr h="269708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Подраздел 1.2 «Сведения о страховом стаже»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Периоды работы (деятельности), в том числе периоды работы (деятельности), включаемые в стаж для определения права на досрочное назначение пенсии или на повышение фиксированной выплаты к пенсии (северные районные коэффициенты).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Ежегодная, не позднее 25-го числа месяца, следующего за отчетным периодом (за 2023 год не позднее 25 января 2024 года).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7058457"/>
                  </a:ext>
                </a:extLst>
              </a:tr>
              <a:tr h="26970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Если застрахованному лицу для установления пенсии необходимо учесть период работы календарного года, срок представления отчетности за который не наступил, то подраздел </a:t>
                      </a:r>
                      <a:r>
                        <a:rPr lang="ru-RU" sz="1500" u="none" strike="noStrike" dirty="0">
                          <a:effectLst/>
                          <a:hlinkClick r:id="rId3"/>
                        </a:rPr>
                        <a:t>представляется</a:t>
                      </a:r>
                      <a:r>
                        <a:rPr lang="ru-RU" sz="1500" dirty="0">
                          <a:effectLst/>
                        </a:rPr>
                        <a:t> с типом сведений "Назначение пенсии"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В течение трех календарных дней со дня поступления запроса СФР либо обращения работника.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7304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49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5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05200" cy="58102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398168"/>
              </p:ext>
            </p:extLst>
          </p:nvPr>
        </p:nvGraphicFramePr>
        <p:xfrm>
          <a:off x="348488" y="778034"/>
          <a:ext cx="11209528" cy="545817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733943">
                  <a:extLst>
                    <a:ext uri="{9D8B030D-6E8A-4147-A177-3AD203B41FA5}">
                      <a16:colId xmlns:a16="http://schemas.microsoft.com/office/drawing/2014/main" val="18362469"/>
                    </a:ext>
                  </a:extLst>
                </a:gridCol>
                <a:gridCol w="3792454">
                  <a:extLst>
                    <a:ext uri="{9D8B030D-6E8A-4147-A177-3AD203B41FA5}">
                      <a16:colId xmlns:a16="http://schemas.microsoft.com/office/drawing/2014/main" val="2296880480"/>
                    </a:ext>
                  </a:extLst>
                </a:gridCol>
                <a:gridCol w="3683131">
                  <a:extLst>
                    <a:ext uri="{9D8B030D-6E8A-4147-A177-3AD203B41FA5}">
                      <a16:colId xmlns:a16="http://schemas.microsoft.com/office/drawing/2014/main" val="3795010892"/>
                    </a:ext>
                  </a:extLst>
                </a:gridCol>
              </a:tblGrid>
              <a:tr h="5458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Подраздел 1.3 «Сведения о заработной плате и условиях осуществления деятельности работников государственных (муниципальных) учреждений»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По приказу Минтруда РФ от 02.09.2022 г. № 507н определены виды деятельности, при осуществлении которых страхователи, являющиеся государственными        (муниципальными) учреждениями, представляют в составе единой формы сведений в органы Фонда 	пенсионного и социального страхования Российской Федерации сведения, предусмотренные пунктом 9 	статьи 11 Федерального закона от 1 апреля 1996 г. N 27-ФЗ "Об индивидуальном (персонифицированном) 	учете в системах обязательного пенсионного страхования и обязательного социального страхования".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Ежемесячно, не позднее 25-го числа месяца, следующего за истекшим месяцем. 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5794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1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5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05200" cy="58102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631218"/>
              </p:ext>
            </p:extLst>
          </p:nvPr>
        </p:nvGraphicFramePr>
        <p:xfrm>
          <a:off x="577088" y="951770"/>
          <a:ext cx="10999216" cy="514727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663887">
                  <a:extLst>
                    <a:ext uri="{9D8B030D-6E8A-4147-A177-3AD203B41FA5}">
                      <a16:colId xmlns:a16="http://schemas.microsoft.com/office/drawing/2014/main" val="3158462097"/>
                    </a:ext>
                  </a:extLst>
                </a:gridCol>
                <a:gridCol w="3721301">
                  <a:extLst>
                    <a:ext uri="{9D8B030D-6E8A-4147-A177-3AD203B41FA5}">
                      <a16:colId xmlns:a16="http://schemas.microsoft.com/office/drawing/2014/main" val="3758662893"/>
                    </a:ext>
                  </a:extLst>
                </a:gridCol>
                <a:gridCol w="3614028">
                  <a:extLst>
                    <a:ext uri="{9D8B030D-6E8A-4147-A177-3AD203B41FA5}">
                      <a16:colId xmlns:a16="http://schemas.microsoft.com/office/drawing/2014/main" val="3154136096"/>
                    </a:ext>
                  </a:extLst>
                </a:gridCol>
              </a:tblGrid>
              <a:tr h="5147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Подраздел 2 «Основание для отражения данных о периодах работы застрахованного лица в условиях,  дающих  право  на  досрочное  назначение пенсии в соответствии с частью 1 статьи 30 и статьей 31 Федерального закона       от 28 декабря 2013 г. № 400-ФЗ «О страховых пенсиях»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Данный раздел заполняется на льготников, </a:t>
                      </a:r>
                      <a:r>
                        <a:rPr lang="ru-RU" sz="1500" dirty="0" smtClean="0">
                          <a:effectLst/>
                        </a:rPr>
                        <a:t>по </a:t>
                      </a:r>
                      <a:r>
                        <a:rPr lang="ru-RU" sz="1500" dirty="0">
                          <a:effectLst/>
                        </a:rPr>
                        <a:t>которым начисляются и уплачиваются дополнительные страховые взносы. 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Ежегодная, не позднее 25-го числа месяца, следующего за отчетным периодом (за 2023 год не позднее 25 января 2024 года).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Представляется вместе с подразделом 1.3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202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2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5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05200" cy="58102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858042"/>
              </p:ext>
            </p:extLst>
          </p:nvPr>
        </p:nvGraphicFramePr>
        <p:xfrm>
          <a:off x="677672" y="988346"/>
          <a:ext cx="10889488" cy="319960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627336">
                  <a:extLst>
                    <a:ext uri="{9D8B030D-6E8A-4147-A177-3AD203B41FA5}">
                      <a16:colId xmlns:a16="http://schemas.microsoft.com/office/drawing/2014/main" val="2269146401"/>
                    </a:ext>
                  </a:extLst>
                </a:gridCol>
                <a:gridCol w="3684177">
                  <a:extLst>
                    <a:ext uri="{9D8B030D-6E8A-4147-A177-3AD203B41FA5}">
                      <a16:colId xmlns:a16="http://schemas.microsoft.com/office/drawing/2014/main" val="4169825389"/>
                    </a:ext>
                  </a:extLst>
                </a:gridCol>
                <a:gridCol w="3577975">
                  <a:extLst>
                    <a:ext uri="{9D8B030D-6E8A-4147-A177-3AD203B41FA5}">
                      <a16:colId xmlns:a16="http://schemas.microsoft.com/office/drawing/2014/main" val="1257776769"/>
                    </a:ext>
                  </a:extLst>
                </a:gridCol>
              </a:tblGrid>
              <a:tr h="3199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Подраздел 3 «Сведения о застрахованных лицах, за которых перечислены дополнительные страховые взносы на накопительную пенсию и уплачены взносы работодателя»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Сведения о застрахованных лицах, за которых перечислены дополнительные страховые взносы на накопительную пенсию и уплачены взносы работодателя.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Реестры ДСВ-3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Ежеквартально по окончании квартала - не позднее 25-го числа месяца, следующего за отчетным периодом.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4501233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197443"/>
              </p:ext>
            </p:extLst>
          </p:nvPr>
        </p:nvGraphicFramePr>
        <p:xfrm>
          <a:off x="677672" y="4187952"/>
          <a:ext cx="10889488" cy="151790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7311513">
                  <a:extLst>
                    <a:ext uri="{9D8B030D-6E8A-4147-A177-3AD203B41FA5}">
                      <a16:colId xmlns:a16="http://schemas.microsoft.com/office/drawing/2014/main" val="3014662937"/>
                    </a:ext>
                  </a:extLst>
                </a:gridCol>
                <a:gridCol w="3577975">
                  <a:extLst>
                    <a:ext uri="{9D8B030D-6E8A-4147-A177-3AD203B41FA5}">
                      <a16:colId xmlns:a16="http://schemas.microsoft.com/office/drawing/2014/main" val="2603252917"/>
                    </a:ext>
                  </a:extLst>
                </a:gridCol>
              </a:tblGrid>
              <a:tr h="1517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Раздел 2 «Сведения о начисленных страховых взносах на обязательное социальное страхование от несчастных случаев на производстве и профессиональных заболеваний»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Ежеквартально по окончании квартала - не позднее 25-го числа месяца, следующего за отчетным периодом.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3330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67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" y="2068934"/>
            <a:ext cx="1176147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Обзор характерных ошибок при заполнении подраздела 1.3 формы ЕФС-1 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заработной плате и условиях осуществления деятельности работников государственных (муниципальных) учреждений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880" y="5093880"/>
            <a:ext cx="9715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Сергеева Александра Анатольевна – главный специалист-эксперт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персонифицированного учета и обработки информации №1 г. Якутск.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052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7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05200" cy="5810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0050" y="905917"/>
            <a:ext cx="114185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tabLst>
                <a:tab pos="90043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2242" y="1213936"/>
            <a:ext cx="2235025" cy="185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483" y="1287669"/>
            <a:ext cx="8107413" cy="530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1" y="433136"/>
            <a:ext cx="7740316" cy="61361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sfr.gov.ru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357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05200" cy="581025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2454" y="782553"/>
            <a:ext cx="8586521" cy="581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547893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3223</TotalTime>
  <Words>600</Words>
  <Application>Microsoft Office PowerPoint</Application>
  <PresentationFormat>Широкоэкранный</PresentationFormat>
  <Paragraphs>46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sfr.gov.ru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Company>Пенсионный фонд РФ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0160361002</dc:creator>
  <cp:lastModifiedBy>Охлопкова Надежда Петровна</cp:lastModifiedBy>
  <cp:revision>52</cp:revision>
  <cp:lastPrinted>2023-05-18T08:12:57Z</cp:lastPrinted>
  <dcterms:created xsi:type="dcterms:W3CDTF">2023-02-06T03:48:45Z</dcterms:created>
  <dcterms:modified xsi:type="dcterms:W3CDTF">2023-05-18T09:13:52Z</dcterms:modified>
</cp:coreProperties>
</file>